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ommentAuthors.xml" ContentType="application/vnd.openxmlformats-officedocument.presentationml.commentAuthors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72" r:id="rId2"/>
    <p:sldMasterId id="2147483709" r:id="rId3"/>
  </p:sldMasterIdLst>
  <p:notesMasterIdLst>
    <p:notesMasterId r:id="rId30"/>
  </p:notesMasterIdLst>
  <p:handoutMasterIdLst>
    <p:handoutMasterId r:id="rId31"/>
  </p:handoutMasterIdLst>
  <p:sldIdLst>
    <p:sldId id="444" r:id="rId4"/>
    <p:sldId id="478" r:id="rId5"/>
    <p:sldId id="479" r:id="rId6"/>
    <p:sldId id="480" r:id="rId7"/>
    <p:sldId id="476" r:id="rId8"/>
    <p:sldId id="481" r:id="rId9"/>
    <p:sldId id="511" r:id="rId10"/>
    <p:sldId id="482" r:id="rId11"/>
    <p:sldId id="472" r:id="rId12"/>
    <p:sldId id="471" r:id="rId13"/>
    <p:sldId id="465" r:id="rId14"/>
    <p:sldId id="483" r:id="rId15"/>
    <p:sldId id="484" r:id="rId16"/>
    <p:sldId id="485" r:id="rId17"/>
    <p:sldId id="486" r:id="rId18"/>
    <p:sldId id="487" r:id="rId19"/>
    <p:sldId id="489" r:id="rId20"/>
    <p:sldId id="490" r:id="rId21"/>
    <p:sldId id="491" r:id="rId22"/>
    <p:sldId id="492" r:id="rId23"/>
    <p:sldId id="510" r:id="rId24"/>
    <p:sldId id="493" r:id="rId25"/>
    <p:sldId id="494" r:id="rId26"/>
    <p:sldId id="503" r:id="rId27"/>
    <p:sldId id="512" r:id="rId28"/>
    <p:sldId id="513" r:id="rId29"/>
  </p:sldIdLst>
  <p:sldSz cx="9144000" cy="6858000" type="screen4x3"/>
  <p:notesSz cx="6794500" cy="99314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nieszka Tokaj-Krzewska" initials="AT" lastIdx="58" clrIdx="0"/>
  <p:cmAuthor id="1" name="MonikaWozniak" initials="M" lastIdx="7" clrIdx="1"/>
  <p:cmAuthor id="2" name="Emilka Nasilowska" initials="em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77553"/>
    <a:srgbClr val="C0A692"/>
    <a:srgbClr val="AA886E"/>
    <a:srgbClr val="CCFF66"/>
    <a:srgbClr val="99CC00"/>
    <a:srgbClr val="FF3300"/>
    <a:srgbClr val="E2F2C7"/>
    <a:srgbClr val="99FF99"/>
    <a:srgbClr val="FFBDBD"/>
    <a:srgbClr val="FF80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Styl pośredni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EBBBCC-DAD2-459C-BE2E-F6DE35CF9A28}" styleName="Styl ciemny 2 - Akcent 3/Ak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Styl jasny 3 — Ak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 pośredni 4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DA37D80-6434-44D0-A028-1B22A696006F}" styleName="Styl jasny 3 — Ak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B9631B5-78F2-41C9-869B-9F39066F8104}" styleName="Styl pośredni 3 — Ak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Styl pośredni 3 — 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86" autoAdjust="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15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Arkusz_programu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Arkusz_programu_Microsoft_Office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1"/>
          <c:order val="0"/>
          <c:tx>
            <c:strRef>
              <c:f>'1. 2009-2014'!$A$2</c:f>
              <c:strCache>
                <c:ptCount val="1"/>
                <c:pt idx="0">
                  <c:v>plan wg. ustawy budżetowej</c:v>
                </c:pt>
              </c:strCache>
            </c:strRef>
          </c:tx>
          <c:dLbls>
            <c:txPr>
              <a:bodyPr/>
              <a:lstStyle/>
              <a:p>
                <a:pPr>
                  <a:defRPr sz="1600">
                    <a:latin typeface="Calibri" panose="020F0502020204030204" pitchFamily="34" charset="0"/>
                  </a:defRPr>
                </a:pPr>
                <a:endParaRPr lang="pl-PL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'1. 2009-2014'!$E$1:$H$1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'1. 2009-2014'!$E$2:$H$2</c:f>
              <c:numCache>
                <c:formatCode>#,##0</c:formatCode>
                <c:ptCount val="4"/>
                <c:pt idx="0">
                  <c:v>3472</c:v>
                </c:pt>
                <c:pt idx="1">
                  <c:v>4468</c:v>
                </c:pt>
                <c:pt idx="2">
                  <c:v>5318</c:v>
                </c:pt>
                <c:pt idx="3">
                  <c:v>5454</c:v>
                </c:pt>
              </c:numCache>
            </c:numRef>
          </c:val>
        </c:ser>
        <c:dLbls/>
        <c:axId val="72724480"/>
        <c:axId val="72726016"/>
      </c:barChart>
      <c:catAx>
        <c:axId val="7272448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600">
                <a:latin typeface="Calibri" panose="020F0502020204030204" pitchFamily="34" charset="0"/>
              </a:defRPr>
            </a:pPr>
            <a:endParaRPr lang="pl-PL"/>
          </a:p>
        </c:txPr>
        <c:crossAx val="72726016"/>
        <c:crosses val="autoZero"/>
        <c:auto val="1"/>
        <c:lblAlgn val="ctr"/>
        <c:lblOffset val="100"/>
      </c:catAx>
      <c:valAx>
        <c:axId val="72726016"/>
        <c:scaling>
          <c:orientation val="minMax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400">
                <a:latin typeface="Calibri" panose="020F0502020204030204" pitchFamily="34" charset="0"/>
              </a:defRPr>
            </a:pPr>
            <a:endParaRPr lang="pl-PL"/>
          </a:p>
        </c:txPr>
        <c:crossAx val="72724480"/>
        <c:crosses val="autoZero"/>
        <c:crossBetween val="between"/>
      </c:valAx>
    </c:plotArea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50"/>
    </c:view3D>
    <c:plotArea>
      <c:layout>
        <c:manualLayout>
          <c:layoutTarget val="inner"/>
          <c:xMode val="edge"/>
          <c:yMode val="edge"/>
          <c:x val="8.1944444444444459E-2"/>
          <c:y val="0.22204378412807468"/>
          <c:w val="0.84444444444444455"/>
          <c:h val="0.77240069622366192"/>
        </c:manualLayout>
      </c:layout>
      <c:pie3DChart>
        <c:varyColors val="1"/>
        <c:ser>
          <c:idx val="0"/>
          <c:order val="0"/>
          <c:tx>
            <c:strRef>
              <c:f>'2 źródła finansowania'!$H$1</c:f>
              <c:strCache>
                <c:ptCount val="1"/>
                <c:pt idx="0">
                  <c:v>plan NCBR na 2015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1.10501968503937E-2"/>
                  <c:y val="-3.0813312722302151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Calibri" panose="020F0502020204030204" pitchFamily="34" charset="0"/>
                    </a:defRPr>
                  </a:pPr>
                  <a:endParaRPr lang="pl-PL"/>
                </a:p>
              </c:txPr>
              <c:showCatName val="1"/>
              <c:showPercent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layout>
                <c:manualLayout>
                  <c:x val="-0.15665715223097115"/>
                  <c:y val="8.1983954884742818E-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0.23657272528433942"/>
                  <c:y val="-0.27469011887125977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1.2812773403324588E-3"/>
                  <c:y val="-0.13726410030701849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0.14447878390201224"/>
                  <c:y val="6.2704947363147773E-2"/>
                </c:manualLayout>
              </c:layout>
              <c:showCatName val="1"/>
              <c:showPercent val="1"/>
            </c:dLbl>
            <c:dLbl>
              <c:idx val="8"/>
              <c:layout>
                <c:manualLayout>
                  <c:x val="3.618438320209974E-2"/>
                  <c:y val="2.1250831955686278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Calibri" panose="020F0502020204030204" pitchFamily="34" charset="0"/>
                    </a:defRPr>
                  </a:pPr>
                  <a:endParaRPr lang="pl-PL"/>
                </a:p>
              </c:txPr>
              <c:showCatName val="1"/>
              <c:showPercent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txPr>
              <a:bodyPr/>
              <a:lstStyle/>
              <a:p>
                <a:pPr>
                  <a:defRPr sz="1400">
                    <a:latin typeface="Calibri" panose="020F0502020204030204" pitchFamily="34" charset="0"/>
                  </a:defRPr>
                </a:pPr>
                <a:endParaRPr lang="pl-PL"/>
              </a:p>
            </c:txPr>
            <c:showCatName val="1"/>
            <c:showPercent val="1"/>
          </c:dLbls>
          <c:cat>
            <c:strRef>
              <c:f>'2 źródła finansowania'!$G$2:$G$13</c:f>
              <c:strCache>
                <c:ptCount val="12"/>
                <c:pt idx="0">
                  <c:v>Subject (grantee-oriented) subsidy</c:v>
                </c:pt>
                <c:pt idx="1">
                  <c:v>Investment subsidy</c:v>
                </c:pt>
                <c:pt idx="2">
                  <c:v>Other incomes</c:v>
                </c:pt>
                <c:pt idx="3">
                  <c:v>Earmarked (task-oriented) subsidy</c:v>
                </c:pt>
                <c:pt idx="4">
                  <c:v>OP Innovative Economy</c:v>
                </c:pt>
                <c:pt idx="5">
                  <c:v>OP Human Capital</c:v>
                </c:pt>
                <c:pt idx="6">
                  <c:v>OP Infrastructure and Environment</c:v>
                </c:pt>
                <c:pt idx="7">
                  <c:v>OP Smart Growth</c:v>
                </c:pt>
                <c:pt idx="8">
                  <c:v>OP Knowledge, Education, Development</c:v>
                </c:pt>
                <c:pt idx="9">
                  <c:v>Norwegian Financial Mechanism</c:v>
                </c:pt>
                <c:pt idx="10">
                  <c:v>OP Technical Assistance 2007-2013</c:v>
                </c:pt>
                <c:pt idx="11">
                  <c:v>OP Technical Assistance 2014-2020</c:v>
                </c:pt>
              </c:strCache>
            </c:strRef>
          </c:cat>
          <c:val>
            <c:numRef>
              <c:f>'2 źródła finansowania'!$H$2:$H$13</c:f>
              <c:numCache>
                <c:formatCode>#,##0</c:formatCode>
                <c:ptCount val="12"/>
                <c:pt idx="0">
                  <c:v>40427</c:v>
                </c:pt>
                <c:pt idx="1">
                  <c:v>1998</c:v>
                </c:pt>
                <c:pt idx="2">
                  <c:v>3600</c:v>
                </c:pt>
                <c:pt idx="3">
                  <c:v>1149241</c:v>
                </c:pt>
                <c:pt idx="4">
                  <c:v>2167150</c:v>
                </c:pt>
                <c:pt idx="5">
                  <c:v>481572</c:v>
                </c:pt>
                <c:pt idx="6">
                  <c:v>368903</c:v>
                </c:pt>
                <c:pt idx="7">
                  <c:v>1020000</c:v>
                </c:pt>
                <c:pt idx="8">
                  <c:v>112340</c:v>
                </c:pt>
                <c:pt idx="9">
                  <c:v>81540</c:v>
                </c:pt>
                <c:pt idx="10">
                  <c:v>21128</c:v>
                </c:pt>
                <c:pt idx="11">
                  <c:v>6000</c:v>
                </c:pt>
              </c:numCache>
            </c:numRef>
          </c:val>
        </c:ser>
        <c:dLbls>
          <c:showCatName val="1"/>
          <c:showPercent val="1"/>
        </c:dLbls>
      </c:pie3DChart>
    </c:plotArea>
    <c:legend>
      <c:legendPos val="t"/>
      <c:legendEntry>
        <c:idx val="0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ayout>
        <c:manualLayout>
          <c:xMode val="edge"/>
          <c:yMode val="edge"/>
          <c:x val="0.73495734908136456"/>
          <c:y val="5.0867201980949121E-2"/>
          <c:w val="0.26341863517060377"/>
          <c:h val="0.1989513780048808"/>
        </c:manualLayout>
      </c:layout>
      <c:txPr>
        <a:bodyPr/>
        <a:lstStyle/>
        <a:p>
          <a:pPr>
            <a:defRPr sz="1100">
              <a:latin typeface="Calibri" panose="020F0502020204030204" pitchFamily="34" charset="0"/>
            </a:defRPr>
          </a:pPr>
          <a:endParaRPr lang="pl-PL"/>
        </a:p>
      </c:txPr>
    </c:legend>
    <c:plotVisOnly val="1"/>
    <c:dispBlanksAs val="zero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autoTitleDeleted val="1"/>
    <c:plotArea>
      <c:layout>
        <c:manualLayout>
          <c:layoutTarget val="inner"/>
          <c:xMode val="edge"/>
          <c:yMode val="edge"/>
          <c:x val="0.11699898067491607"/>
          <c:y val="5.0115900493165541E-2"/>
          <c:w val="0.88300101932508401"/>
          <c:h val="0.84768923980198063"/>
        </c:manualLayout>
      </c:layout>
      <c:barChart>
        <c:barDir val="col"/>
        <c:grouping val="clustered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dPt>
            <c:idx val="4"/>
            <c:spPr>
              <a:solidFill>
                <a:schemeClr val="bg1">
                  <a:lumMod val="75000"/>
                </a:schemeClr>
              </a:solidFill>
            </c:spPr>
          </c:dPt>
          <c:dPt>
            <c:idx val="5"/>
            <c:spPr>
              <a:solidFill>
                <a:schemeClr val="bg1">
                  <a:lumMod val="75000"/>
                </a:schemeClr>
              </a:solidFill>
            </c:spPr>
          </c:dPt>
          <c:dLbls>
            <c:showVal val="1"/>
          </c:dLbls>
          <c:cat>
            <c:numRef>
              <c:f>Arkusz1!$A$2:$A$6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Arkusz1!$B$2:$B$6</c:f>
              <c:numCache>
                <c:formatCode>0</c:formatCode>
                <c:ptCount val="5"/>
                <c:pt idx="0">
                  <c:v>458.69</c:v>
                </c:pt>
                <c:pt idx="1">
                  <c:v>523.09</c:v>
                </c:pt>
                <c:pt idx="2">
                  <c:v>629.75</c:v>
                </c:pt>
                <c:pt idx="3">
                  <c:v>1104.45</c:v>
                </c:pt>
                <c:pt idx="4">
                  <c:v>1081.49</c:v>
                </c:pt>
              </c:numCache>
            </c:numRef>
          </c:val>
        </c:ser>
        <c:dLbls/>
        <c:axId val="90393600"/>
        <c:axId val="90395392"/>
      </c:barChart>
      <c:catAx>
        <c:axId val="90393600"/>
        <c:scaling>
          <c:orientation val="minMax"/>
        </c:scaling>
        <c:axPos val="b"/>
        <c:numFmt formatCode="General" sourceLinked="1"/>
        <c:tickLblPos val="nextTo"/>
        <c:crossAx val="90395392"/>
        <c:crosses val="autoZero"/>
        <c:auto val="1"/>
        <c:lblAlgn val="ctr"/>
        <c:lblOffset val="100"/>
      </c:catAx>
      <c:valAx>
        <c:axId val="90395392"/>
        <c:scaling>
          <c:orientation val="minMax"/>
        </c:scaling>
        <c:axPos val="l"/>
        <c:majorGridlines/>
        <c:numFmt formatCode="0" sourceLinked="1"/>
        <c:tickLblPos val="nextTo"/>
        <c:crossAx val="903936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600">
          <a:latin typeface="Calibri" panose="020F0502020204030204" pitchFamily="34" charset="0"/>
        </a:defRPr>
      </a:pPr>
      <a:endParaRPr lang="pl-PL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024" cy="497047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7892" y="1"/>
            <a:ext cx="2945024" cy="497047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7DDD48E7-B2C7-486A-9AFB-4200D7C07617}" type="datetimeFigureOut">
              <a:rPr lang="pl-PL" smtClean="0"/>
              <a:pPr/>
              <a:t>2014-10-16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2767"/>
            <a:ext cx="2945024" cy="497047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7892" y="9432767"/>
            <a:ext cx="2945024" cy="497047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F2662611-E505-4016-8B83-E11F0E32BDAC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46334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4283" cy="49656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8648" y="1"/>
            <a:ext cx="2944283" cy="49656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3BFF1B7C-DAF6-4E23-BFF8-020CBFC3A51D}" type="datetimeFigureOut">
              <a:rPr lang="pl-PL" smtClean="0"/>
              <a:pPr/>
              <a:t>2014-10-16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1" y="4717416"/>
            <a:ext cx="5435600" cy="4469130"/>
          </a:xfrm>
          <a:prstGeom prst="rect">
            <a:avLst/>
          </a:prstGeom>
        </p:spPr>
        <p:txBody>
          <a:bodyPr vert="horz" lIns="91426" tIns="45714" rIns="91426" bIns="45714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2" y="9433106"/>
            <a:ext cx="2944283" cy="49656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8648" y="9433106"/>
            <a:ext cx="2944283" cy="49656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522EEFD9-3C0F-4994-8860-C4E678D233B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6574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EEFD9-3C0F-4994-8860-C4E678D233B2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81244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703C6-535A-4199-B042-9753845729A9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62392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703C6-535A-4199-B042-9753845729A9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45625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13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14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41495913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</p:spTree>
    <p:extLst>
      <p:ext uri="{BB962C8B-B14F-4D97-AF65-F5344CB8AC3E}">
        <p14:creationId xmlns:p14="http://schemas.microsoft.com/office/powerpoint/2010/main" xmlns="" val="42261558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8038598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8" name="Obraz 7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4036362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10" name="Obraz 9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14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9473501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pic>
        <p:nvPicPr>
          <p:cNvPr id="6" name="Obraz 5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4895150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2321362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8" name="Obraz 7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0686205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8" name="Obraz 7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8583969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8085302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chemeClr val="accent1"/>
                </a:solidFill>
              </a:rPr>
              <a:t> </a:t>
            </a:r>
            <a:r>
              <a:rPr lang="pl-PL" sz="700" dirty="0" smtClean="0"/>
              <a:t>      </a:t>
            </a:r>
            <a:endParaRPr lang="pl-PL" sz="700" u="sng" dirty="0"/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2113630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6970" y="1124744"/>
            <a:ext cx="8260174" cy="72008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9788" y="1916832"/>
            <a:ext cx="8229600" cy="3849291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3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l-PL" sz="1000" smtClean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fld id="{8A5735BB-25DA-4FD1-B49E-1677AE4B704D}" type="datetime4">
              <a:rPr lang="en-US" smtClean="0"/>
              <a:pPr/>
              <a:t>October 16, 2014</a:t>
            </a:fld>
            <a:endParaRPr lang="pl-PL" dirty="0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6444208" y="6381328"/>
            <a:ext cx="2232248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pl-PL" dirty="0" smtClean="0"/>
              <a:t>Ul. Nowogrodzka 47a </a:t>
            </a:r>
            <a:r>
              <a:rPr lang="pl-PL" dirty="0" smtClean="0">
                <a:cs typeface="Calibri"/>
              </a:rPr>
              <a:t>▪</a:t>
            </a:r>
            <a:r>
              <a:rPr lang="pl-PL" dirty="0" smtClean="0"/>
              <a:t> 00-695 Warszawa</a:t>
            </a:r>
          </a:p>
        </p:txBody>
      </p:sp>
    </p:spTree>
    <p:extLst>
      <p:ext uri="{BB962C8B-B14F-4D97-AF65-F5344CB8AC3E}">
        <p14:creationId xmlns:p14="http://schemas.microsoft.com/office/powerpoint/2010/main" xmlns="" val="2820607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13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4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60246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453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79890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8" name="Obraz 7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43018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10" name="Obraz 9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4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76548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pic>
        <p:nvPicPr>
          <p:cNvPr id="6" name="Obraz 5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95294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26657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8" name="Obraz 7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09803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8" name="Obraz 7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6333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5646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53548A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87946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13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4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7856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 ul. Nowogrodzka 47a, 00-695 Warszawa www.ncbir.pl 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4803008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134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1168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8" name="Obraz 7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13567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10" name="Obraz 9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4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0526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pic>
        <p:nvPicPr>
          <p:cNvPr id="6" name="Obraz 5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21438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7358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8" name="Obraz 7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40979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8" name="Obraz 7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84824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12168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</a:t>
            </a:r>
          </a:p>
          <a:p>
            <a:pPr algn="l"/>
            <a:r>
              <a:rPr lang="pl-PL" sz="7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ul. Nowogrodzka 47a, 00-695 Warszawa</a:t>
            </a:r>
          </a:p>
          <a:p>
            <a:pPr algn="l"/>
            <a:r>
              <a:rPr lang="pl-PL" sz="700" b="1" u="sng" dirty="0" smtClean="0">
                <a:solidFill>
                  <a:srgbClr val="BAA23C"/>
                </a:solidFill>
              </a:rPr>
              <a:t>www.ncbir.pl</a:t>
            </a:r>
            <a:r>
              <a:rPr lang="pl-PL" sz="700" b="1" u="sng" dirty="0" smtClean="0">
                <a:solidFill>
                  <a:srgbClr val="6076B4"/>
                </a:solidFill>
              </a:rPr>
              <a:t> </a:t>
            </a:r>
            <a:r>
              <a:rPr lang="pl-PL" sz="700" dirty="0" smtClean="0">
                <a:solidFill>
                  <a:prstClr val="white">
                    <a:lumMod val="50000"/>
                  </a:prstClr>
                </a:solidFill>
              </a:rPr>
              <a:t>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00506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Narodowe Centrum Badań i Rozwoju  ul. Nowogrodzka 47a, 00-695 Warszawa www.ncbir.pl       </a:t>
            </a:r>
            <a:endParaRPr lang="pl-PL" sz="700" u="sng" dirty="0"/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‹#›</a:t>
            </a:fld>
            <a:r>
              <a:rPr lang="pl-PL" dirty="0" smtClean="0"/>
              <a:t> ]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0085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22" r:id="rId12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 ul. Nowogrodzka 47a, 00-695 Warszawa www.ncbir.pl 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928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pic>
        <p:nvPicPr>
          <p:cNvPr id="7" name="Obraz 6" descr="C:\Users\tomasik\Desktop\Rysunek1.pn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56377" y="260649"/>
            <a:ext cx="1057911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32048" y="6232227"/>
            <a:ext cx="6948264" cy="509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Aft>
                <a:spcPts val="100"/>
              </a:spcAft>
              <a:defRPr sz="80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l"/>
            <a:r>
              <a:rPr lang="pl-PL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Narodowe Centrum Badań i Rozwoju  ul. Nowogrodzka 47a, 00-695 Warszawa www.ncbir.pl       </a:t>
            </a:r>
            <a:endParaRPr lang="pl-PL" sz="700" u="sng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89577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00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4086" y="0"/>
            <a:ext cx="9360024" cy="6993903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10344" y="3573016"/>
            <a:ext cx="8733656" cy="93610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pl-PL" sz="2800" dirty="0"/>
              <a:t/>
            </a:r>
            <a:br>
              <a:rPr lang="pl-PL" sz="2800" dirty="0"/>
            </a:br>
            <a:endParaRPr lang="pl-PL" sz="2800" dirty="0"/>
          </a:p>
        </p:txBody>
      </p:sp>
      <p:pic>
        <p:nvPicPr>
          <p:cNvPr id="13" name="Picture 2" descr="C:\Users\m.pytlarczyk\Documents\Logo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251" y="206845"/>
            <a:ext cx="1427437" cy="91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107504" y="1597521"/>
            <a:ext cx="84969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Financing </a:t>
            </a:r>
            <a:r>
              <a:rPr lang="en-GB" sz="40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industry</a:t>
            </a:r>
            <a:r>
              <a:rPr lang="pl-PL" sz="40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-</a:t>
            </a:r>
            <a:r>
              <a:rPr lang="en-GB" sz="40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relevant </a:t>
            </a:r>
            <a:r>
              <a:rPr lang="en-GB" sz="40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projects </a:t>
            </a:r>
            <a:r>
              <a:rPr lang="pl-PL" sz="40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				</a:t>
            </a:r>
            <a:r>
              <a:rPr lang="en-GB" sz="40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in </a:t>
            </a:r>
            <a:r>
              <a:rPr lang="en-GB" sz="40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Poland</a:t>
            </a:r>
          </a:p>
          <a:p>
            <a:endParaRPr lang="en-GB" sz="4000" b="1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pl-PL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		</a:t>
            </a:r>
            <a:r>
              <a:rPr lang="en-GB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Prof</a:t>
            </a:r>
            <a:r>
              <a:rPr lang="pl-PL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.</a:t>
            </a:r>
            <a:r>
              <a:rPr lang="en-GB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GB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Krzysztof Kurzydłowski</a:t>
            </a:r>
            <a:endParaRPr lang="en-GB" sz="36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Symbol zastępczy stopki 3"/>
          <p:cNvSpPr>
            <a:spLocks noGrp="1"/>
          </p:cNvSpPr>
          <p:nvPr>
            <p:ph type="ftr" sz="quarter" idx="3"/>
          </p:nvPr>
        </p:nvSpPr>
        <p:spPr>
          <a:xfrm>
            <a:off x="6804248" y="5373216"/>
            <a:ext cx="2016224" cy="1296144"/>
          </a:xfrm>
        </p:spPr>
        <p:txBody>
          <a:bodyPr/>
          <a:lstStyle/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National Centre for Research </a:t>
            </a:r>
            <a:b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</a:br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and Development </a:t>
            </a:r>
          </a:p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47a Nowogrodzka St.</a:t>
            </a:r>
            <a:endParaRPr lang="pl-PL" sz="1200" b="1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00-695 Warsaw, Poland</a:t>
            </a:r>
            <a:endParaRPr lang="pl-PL" sz="12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Tel</a:t>
            </a:r>
            <a:r>
              <a:rPr lang="pl-PL" sz="12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: +48 22 39 07 401 </a:t>
            </a:r>
          </a:p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www.ncbr.gov.pl</a:t>
            </a:r>
            <a:endParaRPr lang="pl-PL" sz="12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71955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BB6B-9656-444C-85DF-1C5848CAAF84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248063" y="548680"/>
            <a:ext cx="86444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National Centre for Research and Development - legal framework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7175" name="Prostokąt 6"/>
          <p:cNvSpPr>
            <a:spLocks noChangeArrowheads="1"/>
          </p:cNvSpPr>
          <p:nvPr/>
        </p:nvSpPr>
        <p:spPr bwMode="auto">
          <a:xfrm>
            <a:off x="248063" y="1988840"/>
            <a:ext cx="8148711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Government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agency supervised by the Minister of Science and Higher Education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Established in 2007 to implement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Science</a:t>
            </a:r>
            <a:r>
              <a:rPr lang="pl-PL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Technology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&amp; Innovation polices adopted by the Polish government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The Act on the National Centre for Research and Development </a:t>
            </a:r>
            <a:r>
              <a:rPr lang="pl-PL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of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30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April 2010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Since 2011 Intermediate Body of 3 Operational Programmes: Human Capital, Innovative Economy, Infrastructure and Environment</a:t>
            </a: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96453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7380312" y="6381328"/>
            <a:ext cx="1634722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E3DED1">
                    <a:shade val="50000"/>
                  </a:srgbClr>
                </a:solidFill>
              </a:rPr>
              <a:t>[ </a:t>
            </a:r>
            <a:fld id="{AE55BB6B-9656-444C-85DF-1C5848CAAF84}" type="slidenum">
              <a:rPr lang="pl-PL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3</a:t>
            </a:fld>
            <a:r>
              <a:rPr lang="pl-PL" dirty="0" smtClean="0">
                <a:solidFill>
                  <a:srgbClr val="E3DED1">
                    <a:shade val="50000"/>
                  </a:srgbClr>
                </a:solidFill>
              </a:rPr>
              <a:t> ]</a:t>
            </a:r>
            <a:endParaRPr lang="pl-PL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64828" y="548680"/>
            <a:ext cx="86276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NCRD – mission and tasks</a:t>
            </a:r>
            <a:endParaRPr lang="en-GB" sz="3200" dirty="0">
              <a:solidFill>
                <a:srgbClr val="C19859">
                  <a:lumMod val="75000"/>
                </a:srgbClr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75" name="Prostokąt 6"/>
          <p:cNvSpPr>
            <a:spLocks noChangeArrowheads="1"/>
          </p:cNvSpPr>
          <p:nvPr/>
        </p:nvSpPr>
        <p:spPr bwMode="auto">
          <a:xfrm>
            <a:off x="251995" y="1340768"/>
            <a:ext cx="8148711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65125" indent="-365125">
              <a:spcBef>
                <a:spcPts val="600"/>
              </a:spcBef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b="1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Supporting the sustainable development of Poland </a:t>
            </a:r>
            <a:r>
              <a:rPr lang="pl-PL" sz="2400" b="1" dirty="0" err="1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through</a:t>
            </a:r>
            <a:r>
              <a:rPr lang="en-GB" sz="2400" b="1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400" b="1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technology transfer </a:t>
            </a:r>
            <a:r>
              <a:rPr lang="pl-PL" sz="2400" b="1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to</a:t>
            </a:r>
            <a:r>
              <a:rPr lang="en-GB" sz="2400" b="1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400" b="1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the economy</a:t>
            </a:r>
          </a:p>
          <a:p>
            <a:pPr marL="365125" indent="-365125">
              <a:spcBef>
                <a:spcPts val="600"/>
              </a:spcBef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Facilitating </a:t>
            </a:r>
            <a:r>
              <a:rPr lang="pl-PL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business - </a:t>
            </a:r>
            <a:r>
              <a:rPr lang="pl-PL" sz="2400" dirty="0" err="1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academia</a:t>
            </a: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collaboration</a:t>
            </a:r>
          </a:p>
          <a:p>
            <a:pPr marL="365125" indent="-365125">
              <a:spcBef>
                <a:spcPts val="600"/>
              </a:spcBef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Funding applied research</a:t>
            </a:r>
          </a:p>
          <a:p>
            <a:pPr marL="365125" indent="-365125">
              <a:spcBef>
                <a:spcPts val="600"/>
              </a:spcBef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Funding technology </a:t>
            </a:r>
            <a:r>
              <a:rPr lang="en-GB" sz="2400" dirty="0" err="1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commerciali</a:t>
            </a:r>
            <a:r>
              <a:rPr lang="pl-PL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GB" sz="2400" dirty="0" err="1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ation</a:t>
            </a:r>
            <a:endParaRPr lang="en-GB" sz="2400" dirty="0" smtClean="0">
              <a:solidFill>
                <a:prstClr val="black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  <a:p>
            <a:pPr marL="365125" indent="-365125">
              <a:spcBef>
                <a:spcPts val="600"/>
              </a:spcBef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International </a:t>
            </a: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pl-PL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operation</a:t>
            </a:r>
            <a:endParaRPr lang="en-GB" sz="2400" dirty="0" smtClean="0">
              <a:solidFill>
                <a:prstClr val="black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  <a:p>
            <a:pPr marL="365125" indent="-365125">
              <a:spcBef>
                <a:spcPts val="600"/>
              </a:spcBef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Supporting careers of young researchers</a:t>
            </a:r>
          </a:p>
          <a:p>
            <a:pPr marL="365125" indent="-365125">
              <a:spcBef>
                <a:spcPts val="600"/>
              </a:spcBef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Security and defence</a:t>
            </a:r>
          </a:p>
          <a:p>
            <a:pPr marL="365125" indent="-365125">
              <a:spcBef>
                <a:spcPts val="600"/>
              </a:spcBef>
              <a:spcAft>
                <a:spcPts val="600"/>
              </a:spcAft>
              <a:buClr>
                <a:srgbClr val="E68422">
                  <a:lumMod val="50000"/>
                </a:srgbClr>
              </a:buClr>
            </a:pPr>
            <a:endParaRPr lang="en-GB" sz="2400" b="1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88054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7408912" y="6381328"/>
            <a:ext cx="160932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AE55BB6B-9656-444C-85DF-1C5848CAAF84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51521" y="548680"/>
            <a:ext cx="8640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Science – industry collaboration</a:t>
            </a:r>
            <a:endParaRPr lang="en-GB" sz="3200" dirty="0">
              <a:solidFill>
                <a:srgbClr val="758085">
                  <a:lumMod val="75000"/>
                </a:srgbClr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74" name="pole tekstowe 5"/>
          <p:cNvSpPr txBox="1">
            <a:spLocks noChangeArrowheads="1"/>
          </p:cNvSpPr>
          <p:nvPr/>
        </p:nvSpPr>
        <p:spPr bwMode="auto">
          <a:xfrm>
            <a:off x="1071563" y="2071688"/>
            <a:ext cx="70008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46100" indent="-5461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endParaRPr lang="en-US" sz="3000" dirty="0">
              <a:solidFill>
                <a:prstClr val="black"/>
              </a:solidFill>
            </a:endParaRPr>
          </a:p>
        </p:txBody>
      </p:sp>
      <p:sp>
        <p:nvSpPr>
          <p:cNvPr id="7175" name="Prostokąt 6"/>
          <p:cNvSpPr>
            <a:spLocks noChangeArrowheads="1"/>
          </p:cNvSpPr>
          <p:nvPr/>
        </p:nvSpPr>
        <p:spPr bwMode="auto">
          <a:xfrm>
            <a:off x="251520" y="1559992"/>
            <a:ext cx="8892480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65125" indent="-365125">
              <a:spcBef>
                <a:spcPts val="600"/>
              </a:spcBef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Priority for projects with the participation of SMEs</a:t>
            </a:r>
          </a:p>
          <a:p>
            <a:pPr marL="365125" indent="-365125"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Wide range of </a:t>
            </a: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Technology </a:t>
            </a: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Readiness Levels TRL:</a:t>
            </a:r>
          </a:p>
          <a:p>
            <a:pPr marL="704850" indent="-342900">
              <a:lnSpc>
                <a:spcPct val="150000"/>
              </a:lnSpc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Courier New" pitchFamily="49" charset="0"/>
              <a:buChar char="o"/>
              <a:tabLst>
                <a:tab pos="542925" algn="l"/>
              </a:tabLst>
            </a:pP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Early stage industrial research – </a:t>
            </a:r>
            <a:r>
              <a:rPr lang="en-GB" sz="2000" b="1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PBS</a:t>
            </a:r>
          </a:p>
          <a:p>
            <a:pPr marL="704850" indent="-342900">
              <a:lnSpc>
                <a:spcPct val="150000"/>
              </a:lnSpc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Courier New" pitchFamily="49" charset="0"/>
              <a:buChar char="o"/>
              <a:tabLst>
                <a:tab pos="542925" algn="l"/>
              </a:tabLst>
            </a:pP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Products/technologies – </a:t>
            </a:r>
            <a:r>
              <a:rPr lang="en-GB" sz="2000" b="1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INNOTECH, GRAF-TECH</a:t>
            </a:r>
          </a:p>
          <a:p>
            <a:pPr marL="704850" indent="-342900">
              <a:lnSpc>
                <a:spcPct val="150000"/>
              </a:lnSpc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Courier New" pitchFamily="49" charset="0"/>
              <a:buChar char="o"/>
              <a:tabLst>
                <a:tab pos="542925" algn="l"/>
              </a:tabLst>
            </a:pP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Legal protection of products/technologies - </a:t>
            </a:r>
            <a:r>
              <a:rPr lang="en-GB" sz="2000" b="1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PATENT PLUS</a:t>
            </a:r>
            <a:endParaRPr lang="en-GB" sz="2000" dirty="0" smtClean="0">
              <a:solidFill>
                <a:prstClr val="black"/>
              </a:solidFill>
              <a:latin typeface="Baskerville Old Face" panose="02020602080505020303" pitchFamily="18" charset="0"/>
              <a:ea typeface="Tahoma" pitchFamily="34" charset="0"/>
              <a:cs typeface="Tahoma" pitchFamily="34" charset="0"/>
            </a:endParaRPr>
          </a:p>
          <a:p>
            <a:pPr marL="704850" indent="-342900">
              <a:lnSpc>
                <a:spcPct val="150000"/>
              </a:lnSpc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Courier New" pitchFamily="49" charset="0"/>
              <a:buChar char="o"/>
              <a:tabLst>
                <a:tab pos="542925" algn="l"/>
              </a:tabLst>
            </a:pPr>
            <a:r>
              <a:rPr lang="en-GB" sz="2000" dirty="0" err="1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Internationali</a:t>
            </a:r>
            <a:r>
              <a:rPr lang="pl-PL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s</a:t>
            </a:r>
            <a:r>
              <a:rPr lang="en-GB" sz="2000" dirty="0" err="1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ation</a:t>
            </a: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– </a:t>
            </a:r>
            <a:r>
              <a:rPr lang="en-GB" sz="2000" b="1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GO_GLOBAL.PL</a:t>
            </a:r>
          </a:p>
          <a:p>
            <a:pPr marL="704850" indent="-342900">
              <a:lnSpc>
                <a:spcPct val="150000"/>
              </a:lnSpc>
              <a:spcAft>
                <a:spcPts val="600"/>
              </a:spcAft>
              <a:buClr>
                <a:srgbClr val="E68422">
                  <a:lumMod val="50000"/>
                </a:srgbClr>
              </a:buClr>
              <a:buFont typeface="Courier New" pitchFamily="49" charset="0"/>
              <a:buChar char="o"/>
              <a:tabLst>
                <a:tab pos="542925" algn="l"/>
              </a:tabLst>
            </a:pPr>
            <a:r>
              <a:rPr lang="en-GB" sz="2000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Stimulating funding by venture capital– </a:t>
            </a:r>
            <a:r>
              <a:rPr lang="en-GB" sz="2000" b="1" dirty="0" smtClean="0">
                <a:solidFill>
                  <a:prstClr val="black"/>
                </a:solidFill>
                <a:latin typeface="Baskerville Old Face" panose="02020602080505020303" pitchFamily="18" charset="0"/>
                <a:ea typeface="Tahoma" pitchFamily="34" charset="0"/>
                <a:cs typeface="Tahoma" pitchFamily="34" charset="0"/>
              </a:rPr>
              <a:t>BRIdge VC</a:t>
            </a:r>
          </a:p>
          <a:p>
            <a:pPr marL="365125" indent="-365125">
              <a:spcAft>
                <a:spcPts val="600"/>
              </a:spcAft>
            </a:pPr>
            <a:endParaRPr lang="en-GB" sz="2000" dirty="0">
              <a:solidFill>
                <a:prstClr val="black"/>
              </a:solidFill>
              <a:latin typeface="Baskerville Old Face" panose="02020602080505020303" pitchFamily="18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6953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nTendaj\Desktop\com2012_0341en01_page18_image1.jpg"/>
          <p:cNvPicPr>
            <a:picLocks noChangeAspect="1" noChangeArrowheads="1"/>
          </p:cNvPicPr>
          <p:nvPr/>
        </p:nvPicPr>
        <p:blipFill>
          <a:blip r:embed="rId2" cstate="print"/>
          <a:srcRect b="72857"/>
          <a:stretch>
            <a:fillRect/>
          </a:stretch>
        </p:blipFill>
        <p:spPr bwMode="auto">
          <a:xfrm>
            <a:off x="72008" y="243590"/>
            <a:ext cx="9036496" cy="1728192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1475656" y="1844824"/>
            <a:ext cx="6048672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</a:rPr>
              <a:t>PBS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2123728" y="2166972"/>
            <a:ext cx="6192688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</a:rPr>
              <a:t>INNOTECH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2123728" y="2492896"/>
            <a:ext cx="6192688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</a:rPr>
              <a:t>INNOLOT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123728" y="2815044"/>
            <a:ext cx="6192688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</a:rPr>
              <a:t>BLUE GAS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1907704" y="3140968"/>
            <a:ext cx="6408712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</a:rPr>
              <a:t>GEKON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2123728" y="3463116"/>
            <a:ext cx="6192688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</a:rPr>
              <a:t>1.1.2 </a:t>
            </a:r>
            <a:r>
              <a:rPr lang="en-US" sz="1050" dirty="0">
                <a:solidFill>
                  <a:prstClr val="black"/>
                </a:solidFill>
              </a:rPr>
              <a:t>Strategic research and development programmes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1547664" y="6165304"/>
            <a:ext cx="7128792" cy="2539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1050" b="1" dirty="0" smtClean="0">
                <a:solidFill>
                  <a:prstClr val="white"/>
                </a:solidFill>
              </a:rPr>
              <a:t>CREATOR OF INNOVATION, </a:t>
            </a:r>
            <a:r>
              <a:rPr lang="pl-PL" sz="1050" b="1" dirty="0">
                <a:solidFill>
                  <a:prstClr val="white"/>
                </a:solidFill>
              </a:rPr>
              <a:t>PATENT PLUS, SPINTECH, GO GLOBAL </a:t>
            </a:r>
            <a:endParaRPr lang="en-US" sz="1050" b="1" dirty="0">
              <a:solidFill>
                <a:prstClr val="white"/>
              </a:solidFill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2123728" y="4149080"/>
            <a:ext cx="6192688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</a:rPr>
              <a:t>1.4 OPERATIONAL PROGRAMME INNOVATIVE ECONOMY - </a:t>
            </a:r>
            <a:r>
              <a:rPr lang="pl-PL" sz="1050" dirty="0" smtClean="0">
                <a:solidFill>
                  <a:prstClr val="black"/>
                </a:solidFill>
              </a:rPr>
              <a:t>TARGET </a:t>
            </a:r>
            <a:r>
              <a:rPr lang="pl-PL" sz="1050" dirty="0">
                <a:solidFill>
                  <a:prstClr val="black"/>
                </a:solidFill>
              </a:rPr>
              <a:t>PROJECTS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2123728" y="3789040"/>
            <a:ext cx="6192688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</a:rPr>
              <a:t>1.3.1 </a:t>
            </a:r>
            <a:r>
              <a:rPr lang="pl-PL" sz="1050" dirty="0" smtClean="0">
                <a:solidFill>
                  <a:prstClr val="black"/>
                </a:solidFill>
              </a:rPr>
              <a:t>OPERATIONAL PROGRAMME INNOVATIVE ECONOMY - DEVELOPMENT PROJECTS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1835696" y="4463534"/>
            <a:ext cx="6480720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 smtClean="0">
                <a:solidFill>
                  <a:prstClr val="black"/>
                </a:solidFill>
              </a:rPr>
              <a:t>STRATEGMED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28" name="pole tekstowe 27"/>
          <p:cNvSpPr txBox="1"/>
          <p:nvPr/>
        </p:nvSpPr>
        <p:spPr>
          <a:xfrm>
            <a:off x="4211960" y="4797152"/>
            <a:ext cx="4464496" cy="2539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pl-PL" sz="1050" dirty="0">
                <a:solidFill>
                  <a:prstClr val="black"/>
                </a:solidFill>
              </a:rPr>
              <a:t>BRIDGE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36" name="Nawias klamrowy otwierający 35"/>
          <p:cNvSpPr/>
          <p:nvPr/>
        </p:nvSpPr>
        <p:spPr>
          <a:xfrm>
            <a:off x="1223120" y="1844824"/>
            <a:ext cx="180528" cy="4176464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0" y="3574757"/>
            <a:ext cx="1259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dirty="0" smtClean="0">
                <a:solidFill>
                  <a:prstClr val="black"/>
                </a:solidFill>
              </a:rPr>
              <a:t>Direct funding of R&amp;D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-36512" y="5949280"/>
            <a:ext cx="1259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dirty="0" smtClean="0">
                <a:solidFill>
                  <a:prstClr val="black"/>
                </a:solidFill>
              </a:rPr>
              <a:t>Supporting instruments of R&amp;D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0" name="Nawias klamrowy otwierający 39"/>
          <p:cNvSpPr/>
          <p:nvPr/>
        </p:nvSpPr>
        <p:spPr>
          <a:xfrm>
            <a:off x="1223120" y="6093296"/>
            <a:ext cx="180528" cy="360040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2155412" y="5471646"/>
            <a:ext cx="6192688" cy="2539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 smtClean="0">
                <a:solidFill>
                  <a:prstClr val="black"/>
                </a:solidFill>
              </a:rPr>
              <a:t>„QUICK LANE”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1763688" y="5831686"/>
            <a:ext cx="6048672" cy="2539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 smtClean="0">
                <a:solidFill>
                  <a:prstClr val="black"/>
                </a:solidFill>
              </a:rPr>
              <a:t>TANGO - Joint programme by NCRD and NSC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2151964" y="5111606"/>
            <a:ext cx="6192688" cy="2539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050" dirty="0" smtClean="0">
                <a:solidFill>
                  <a:prstClr val="black"/>
                </a:solidFill>
              </a:rPr>
              <a:t>OPERATIONAL PROGRAMME SMART GROWTH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125760" y="16748"/>
            <a:ext cx="8928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NCRD’s instruments vs. technology readiness levels</a:t>
            </a:r>
            <a:endParaRPr lang="pl-PL" sz="2800" b="1" dirty="0" smtClean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27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E55BB6B-9656-444C-85DF-1C5848CAAF84}" type="slidenum">
              <a:rPr lang="pl-PL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6</a:t>
            </a:fld>
            <a:endParaRPr lang="pl-PL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51520" y="548680"/>
            <a:ext cx="8640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NCRD budget 2012-2015 (M PLN)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25929233"/>
              </p:ext>
            </p:extLst>
          </p:nvPr>
        </p:nvGraphicFramePr>
        <p:xfrm>
          <a:off x="611560" y="1700808"/>
          <a:ext cx="7793459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0255044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E55BB6B-9656-444C-85DF-1C5848CAAF84}" type="slidenum">
              <a:rPr lang="pl-PL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7</a:t>
            </a:fld>
            <a:endParaRPr lang="pl-PL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51520" y="548680"/>
            <a:ext cx="8640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NCRD budget breakdown 2015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03538988"/>
              </p:ext>
            </p:extLst>
          </p:nvPr>
        </p:nvGraphicFramePr>
        <p:xfrm>
          <a:off x="0" y="1268760"/>
          <a:ext cx="914400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5328406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ymbol zastępczy numeru slajdu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48663" y="6111875"/>
            <a:ext cx="4572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B3BC5E-A87E-4747-8FBC-59BEA9A552A2}" type="slidenum">
              <a:rPr lang="pl-PL" altLang="pl-PL" dirty="0" smtClean="0">
                <a:solidFill>
                  <a:srgbClr val="898989"/>
                </a:solidFill>
                <a:latin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l-PL" altLang="pl-PL" dirty="0" smtClean="0">
              <a:solidFill>
                <a:srgbClr val="898989"/>
              </a:solidFill>
              <a:latin typeface="Arial Unicode MS" pitchFamily="34" charset="-128"/>
            </a:endParaRPr>
          </a:p>
        </p:txBody>
      </p:sp>
      <p:sp>
        <p:nvSpPr>
          <p:cNvPr id="52227" name="pole tekstowe 4"/>
          <p:cNvSpPr txBox="1">
            <a:spLocks noChangeArrowheads="1"/>
          </p:cNvSpPr>
          <p:nvPr/>
        </p:nvSpPr>
        <p:spPr bwMode="auto">
          <a:xfrm>
            <a:off x="252413" y="548681"/>
            <a:ext cx="864006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pl-PL" b="1" dirty="0" smtClean="0">
                <a:solidFill>
                  <a:srgbClr val="77420D"/>
                </a:solidFill>
                <a:latin typeface="Calibri" pitchFamily="34" charset="0"/>
                <a:cs typeface="Arial" charset="0"/>
              </a:rPr>
              <a:t>Private contribution</a:t>
            </a:r>
            <a:br>
              <a:rPr lang="en-GB" altLang="pl-PL" b="1" dirty="0" smtClean="0">
                <a:solidFill>
                  <a:srgbClr val="77420D"/>
                </a:solidFill>
                <a:latin typeface="Calibri" pitchFamily="34" charset="0"/>
                <a:cs typeface="Arial" charset="0"/>
              </a:rPr>
            </a:br>
            <a:r>
              <a:rPr lang="en-GB" altLang="pl-PL" b="1" dirty="0" smtClean="0">
                <a:solidFill>
                  <a:srgbClr val="77420D"/>
                </a:solidFill>
                <a:latin typeface="Calibri" pitchFamily="34" charset="0"/>
                <a:cs typeface="Arial" charset="0"/>
              </a:rPr>
              <a:t>(M PLN)</a:t>
            </a:r>
            <a:endParaRPr lang="en-GB" altLang="pl-PL" dirty="0" smtClean="0">
              <a:solidFill>
                <a:srgbClr val="586064"/>
              </a:solidFill>
              <a:latin typeface="Calibri" pitchFamily="34" charset="0"/>
              <a:cs typeface="Tahoma" pitchFamily="34" charset="0"/>
            </a:endParaRPr>
          </a:p>
        </p:txBody>
      </p:sp>
      <p:sp>
        <p:nvSpPr>
          <p:cNvPr id="52228" name="pole tekstowe 5"/>
          <p:cNvSpPr txBox="1">
            <a:spLocks noChangeArrowheads="1"/>
          </p:cNvSpPr>
          <p:nvPr/>
        </p:nvSpPr>
        <p:spPr bwMode="auto">
          <a:xfrm>
            <a:off x="1071563" y="2071688"/>
            <a:ext cx="70008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46100" indent="-5461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</a:pPr>
            <a:endParaRPr lang="en-US" altLang="pl-PL" sz="30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222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l-PL" altLang="pl-PL" sz="1800" dirty="0" smtClean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3" name="Wykres 2"/>
          <p:cNvGraphicFramePr/>
          <p:nvPr>
            <p:extLst>
              <p:ext uri="{D42A27DB-BD31-4B8C-83A1-F6EECF244321}">
                <p14:modId xmlns:p14="http://schemas.microsoft.com/office/powerpoint/2010/main" xmlns="" val="4123834749"/>
              </p:ext>
            </p:extLst>
          </p:nvPr>
        </p:nvGraphicFramePr>
        <p:xfrm>
          <a:off x="1032028" y="1700808"/>
          <a:ext cx="703210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ole tekstowe 3"/>
          <p:cNvSpPr txBox="1"/>
          <p:nvPr/>
        </p:nvSpPr>
        <p:spPr>
          <a:xfrm>
            <a:off x="6975568" y="321297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  <a:latin typeface="Calibri" panose="020F0502020204030204" pitchFamily="34" charset="0"/>
              </a:rPr>
              <a:t>Forecast</a:t>
            </a:r>
            <a:endParaRPr lang="pl-PL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3898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E55BB6B-9656-444C-85DF-1C5848CAAF84}" type="slidenum">
              <a:rPr lang="pl-PL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9</a:t>
            </a:fld>
            <a:endParaRPr lang="pl-PL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49454" y="188640"/>
            <a:ext cx="837424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3400" b="1" dirty="0" smtClean="0">
                <a:solidFill>
                  <a:srgbClr val="E68422">
                    <a:lumMod val="50000"/>
                  </a:srgbClr>
                </a:solidFill>
                <a:latin typeface="Calibri" panose="020F0502020204030204" pitchFamily="34" charset="0"/>
              </a:rPr>
              <a:t>Beneficiaries</a:t>
            </a:r>
            <a:endParaRPr lang="en-GB" sz="3400" b="1" dirty="0">
              <a:solidFill>
                <a:srgbClr val="E68422">
                  <a:lumMod val="50000"/>
                </a:srgb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7567012"/>
              </p:ext>
            </p:extLst>
          </p:nvPr>
        </p:nvGraphicFramePr>
        <p:xfrm>
          <a:off x="539549" y="1124746"/>
          <a:ext cx="8184153" cy="5328589"/>
        </p:xfrm>
        <a:graphic>
          <a:graphicData uri="http://schemas.openxmlformats.org/drawingml/2006/table">
            <a:tbl>
              <a:tblPr firstRow="1" firstCol="1" bandRow="1"/>
              <a:tblGrid>
                <a:gridCol w="1205505"/>
                <a:gridCol w="594698"/>
                <a:gridCol w="792088"/>
                <a:gridCol w="1224136"/>
                <a:gridCol w="864096"/>
                <a:gridCol w="648072"/>
                <a:gridCol w="792088"/>
                <a:gridCol w="1152128"/>
                <a:gridCol w="911342"/>
              </a:tblGrid>
              <a:tr h="3233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noProof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Beneficiary type</a:t>
                      </a:r>
                      <a:endParaRPr lang="en-GB" sz="1100" b="1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2012</a:t>
                      </a:r>
                      <a:endParaRPr lang="en-GB" sz="1100" b="1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2013</a:t>
                      </a:r>
                      <a:endParaRPr lang="en-GB" sz="1100" b="1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</a:tr>
              <a:tr h="85103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 of projects</a:t>
                      </a:r>
                      <a:endParaRPr lang="en-GB" sz="80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Share in total</a:t>
                      </a:r>
                      <a:r>
                        <a:rPr lang="en-GB" sz="800" baseline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no of projects</a:t>
                      </a:r>
                      <a:endParaRPr lang="en-GB" sz="80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of grants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(PLN)</a:t>
                      </a:r>
                      <a:endParaRPr lang="en-GB" sz="80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Share in total value of grants</a:t>
                      </a:r>
                      <a:endParaRPr lang="en-GB" sz="80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 of projects</a:t>
                      </a:r>
                      <a:endParaRPr lang="en-GB" sz="80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Share in total</a:t>
                      </a:r>
                      <a:r>
                        <a:rPr lang="en-GB" sz="800" baseline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no of projects</a:t>
                      </a:r>
                      <a:endParaRPr lang="en-GB" sz="80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Value of grants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(PLN)</a:t>
                      </a:r>
                      <a:endParaRPr lang="en-GB" sz="80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Share in total value of grants</a:t>
                      </a:r>
                      <a:endParaRPr lang="en-GB" sz="80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Consortia</a:t>
                      </a:r>
                      <a:endParaRPr lang="en-GB" sz="1000" b="1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332</a:t>
                      </a:r>
                      <a:endParaRPr lang="en-GB" sz="1000" b="1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31,20%</a:t>
                      </a:r>
                      <a:endParaRPr lang="en-GB" sz="1000" b="1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1 448 717 410</a:t>
                      </a:r>
                      <a:endParaRPr lang="en-GB" sz="1000" b="1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36,47%</a:t>
                      </a:r>
                      <a:endParaRPr lang="en-GB" sz="1000" b="1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393</a:t>
                      </a:r>
                      <a:endParaRPr lang="en-GB" sz="1000" b="1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kern="12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46,45%</a:t>
                      </a:r>
                      <a:endParaRPr lang="en-GB" sz="1000" b="1" kern="1200" noProof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kern="12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2 188 633 766</a:t>
                      </a:r>
                      <a:endParaRPr lang="en-GB" sz="1000" b="1" kern="1200" noProof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kern="120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59,44%</a:t>
                      </a:r>
                      <a:endParaRPr lang="en-GB" sz="1000" b="1" kern="1200" noProof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Enterprises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328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30,83%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1 223 815 824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30,81%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103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12,17%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</a:t>
                      </a:r>
                      <a:r>
                        <a:rPr lang="en-GB" sz="11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595 103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8,76%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Universities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295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27,73%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1 040 207 267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26,19%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245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28,96%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814 490 044</a:t>
                      </a:r>
                      <a:endParaRPr lang="en-GB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0" i="0" u="none" strike="noStrike" kern="1200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22,12%</a:t>
                      </a:r>
                      <a:endParaRPr lang="en-GB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Research institutes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4,89%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115 152 400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2,90%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6,74%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57 967 134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1,57%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Research institutes PAN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3,20%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122 476 599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3,08%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3,9 %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232 801 546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6,32%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83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NGOs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1,69%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20 344 868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0,51%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1,18%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16 355 296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0,44%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Others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0,46%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1 470 388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0,04%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noProof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GB" sz="1000" b="0" noProof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0,59%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49 166 497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1,34%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0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en-GB" sz="1000" b="1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1064</a:t>
                      </a:r>
                      <a:endParaRPr lang="en-GB" sz="1000" b="1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n-GB" sz="1000" b="1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3 972 184 756 </a:t>
                      </a:r>
                      <a:endParaRPr lang="en-GB" sz="1000" b="1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  <a:endParaRPr lang="en-GB" sz="1000" b="1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846</a:t>
                      </a:r>
                      <a:endParaRPr lang="en-GB" sz="1000" b="1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kern="1200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100,00%</a:t>
                      </a:r>
                      <a:endParaRPr lang="en-GB" sz="1000" b="1" kern="1200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kern="1200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3 682 009 386 </a:t>
                      </a:r>
                      <a:endParaRPr lang="en-GB" sz="1000" b="1" kern="1200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kern="1200" noProof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100,00%</a:t>
                      </a:r>
                      <a:endParaRPr lang="en-GB" sz="1000" b="1" kern="1200" noProof="0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85092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E55BB6B-9656-444C-85DF-1C5848CAAF84}" type="slidenum">
              <a:rPr lang="pl-PL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10</a:t>
            </a:fld>
            <a:endParaRPr lang="pl-PL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07505" y="476672"/>
            <a:ext cx="89289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4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Focus on industry relevance (excellence)</a:t>
            </a:r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399299" y="1412776"/>
            <a:ext cx="8421173" cy="4392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125" indent="-365125" algn="just">
              <a:spcBef>
                <a:spcPts val="0"/>
              </a:spcBef>
              <a:buClr>
                <a:srgbClr val="E68422">
                  <a:lumMod val="50000"/>
                </a:srgbClr>
              </a:buClr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Around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pl-PL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,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500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contracts with industry</a:t>
            </a:r>
          </a:p>
          <a:p>
            <a:pPr marL="365125" indent="-365125" algn="just">
              <a:spcBef>
                <a:spcPts val="0"/>
              </a:spcBef>
              <a:buClr>
                <a:srgbClr val="E68422">
                  <a:lumMod val="50000"/>
                </a:srgbClr>
              </a:buClr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Over 700 companies</a:t>
            </a:r>
          </a:p>
          <a:p>
            <a:pPr marL="365125" indent="-365125" algn="just">
              <a:spcBef>
                <a:spcPts val="0"/>
              </a:spcBef>
              <a:buClr>
                <a:srgbClr val="E68422">
                  <a:lumMod val="50000"/>
                </a:srgbClr>
              </a:buClr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All calls for proposals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open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 entrepreneurs</a:t>
            </a:r>
          </a:p>
          <a:p>
            <a:pPr marL="365125" indent="-365125" algn="just">
              <a:spcBef>
                <a:spcPts val="0"/>
              </a:spcBef>
              <a:buClr>
                <a:srgbClr val="E68422">
                  <a:lumMod val="50000"/>
                </a:srgbClr>
              </a:buClr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Comprehensive support at all technology readiness levels</a:t>
            </a:r>
          </a:p>
          <a:p>
            <a:pPr marL="365125" indent="-365125" algn="just">
              <a:spcBef>
                <a:spcPts val="0"/>
              </a:spcBef>
              <a:buClr>
                <a:srgbClr val="E68422">
                  <a:lumMod val="50000"/>
                </a:srgbClr>
              </a:buClr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Priority for projects with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substantial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private financing</a:t>
            </a:r>
          </a:p>
          <a:p>
            <a:pPr marL="365125" indent="-365125" algn="just">
              <a:spcBef>
                <a:spcPts val="0"/>
              </a:spcBef>
              <a:buClr>
                <a:srgbClr val="E68422">
                  <a:lumMod val="50000"/>
                </a:srgbClr>
              </a:buClr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Programmes dedicated to selected industrial sectors: INNOLOT, INNOMED</a:t>
            </a:r>
          </a:p>
          <a:p>
            <a:pPr marL="365125" indent="-365125" algn="just">
              <a:spcBef>
                <a:spcPts val="0"/>
              </a:spcBef>
              <a:buClr>
                <a:srgbClr val="E68422">
                  <a:lumMod val="50000"/>
                </a:srgbClr>
              </a:buClr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Technology-oriented programmes: GRAF-TECH</a:t>
            </a:r>
          </a:p>
          <a:p>
            <a:pPr marL="365125" indent="-365125" algn="just">
              <a:spcBef>
                <a:spcPts val="0"/>
              </a:spcBef>
              <a:buClr>
                <a:srgbClr val="E68422">
                  <a:lumMod val="50000"/>
                </a:srgbClr>
              </a:buClr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Joint ventures: GEKON, BLUE GAS, CuBR</a:t>
            </a:r>
            <a:endParaRPr lang="en-GB" sz="1750" dirty="0" smtClean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GB" sz="2400" dirty="0" smtClean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GB" sz="2400" i="1" dirty="0" smtClean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GB" sz="2400" dirty="0" smtClean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GB" sz="2400" dirty="0" smtClean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GB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67879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dirty="0" smtClean="0"/>
              <a:t>[ </a:t>
            </a:r>
            <a:fld id="{987BDAA9-D935-4B26-B5A0-C13ADF0065EA}" type="slidenum">
              <a:rPr lang="pl-PL" smtClean="0"/>
              <a:pPr/>
              <a:t>11</a:t>
            </a:fld>
            <a:r>
              <a:rPr lang="pl-PL" dirty="0" smtClean="0"/>
              <a:t> ]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456393" y="4462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Programme </a:t>
            </a:r>
            <a:r>
              <a:rPr lang="en-GB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overview</a:t>
            </a:r>
            <a:endParaRPr lang="en-GB" sz="36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6417473"/>
              </p:ext>
            </p:extLst>
          </p:nvPr>
        </p:nvGraphicFramePr>
        <p:xfrm>
          <a:off x="323528" y="908720"/>
          <a:ext cx="8712968" cy="547260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563866"/>
                <a:gridCol w="2356969"/>
                <a:gridCol w="4792133"/>
              </a:tblGrid>
              <a:tr h="46291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Supervising body</a:t>
                      </a:r>
                      <a:endParaRPr lang="en-GB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Programme type</a:t>
                      </a:r>
                      <a:endParaRPr lang="en-GB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kern="1200" noProof="0" dirty="0" smtClean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en-GB" sz="1600" b="1" u="none" strike="noStrike" kern="1200" baseline="0" noProof="0" dirty="0" smtClean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examples</a:t>
                      </a:r>
                      <a:endParaRPr lang="en-GB" sz="16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5821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noProof="0" dirty="0" smtClean="0">
                          <a:effectLst/>
                          <a:latin typeface="Calibri" pitchFamily="34" charset="0"/>
                        </a:rPr>
                        <a:t>Council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Strategic</a:t>
                      </a: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STRATEGMED </a:t>
                      </a:r>
                      <a:r>
                        <a:rPr lang="en-GB" sz="1500" b="0" i="1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Prevention and treatment of civilisation diseases</a:t>
                      </a:r>
                      <a:endParaRPr lang="en-GB" sz="15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BIOSTRATEG </a:t>
                      </a:r>
                      <a:r>
                        <a:rPr lang="en-GB" sz="1500" b="0" i="1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Natural environment,</a:t>
                      </a:r>
                      <a:r>
                        <a:rPr lang="en-GB" sz="1500" b="0" i="1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agriculture and forestry</a:t>
                      </a:r>
                      <a:endParaRPr lang="en-GB" sz="1500" b="0" i="1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Advanced Technologies for Energy Generation</a:t>
                      </a:r>
                      <a:r>
                        <a:rPr lang="en-GB" sz="1500" b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Interdisciplinary System for Interactive Scientific and Scientific Technical Information</a:t>
                      </a: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56823"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noProof="0" dirty="0" smtClean="0">
                          <a:effectLst/>
                          <a:latin typeface="Calibri" pitchFamily="34" charset="0"/>
                        </a:rPr>
                        <a:t>Director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u="none" strike="noStrike" noProof="0" dirty="0" smtClean="0">
                          <a:effectLst/>
                          <a:latin typeface="Calibri" pitchFamily="34" charset="0"/>
                        </a:rPr>
                        <a:t>National</a:t>
                      </a: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Patent Plus, Polish Artificial Heart, Research Solicited Projects, </a:t>
                      </a:r>
                      <a:r>
                        <a:rPr lang="en-GB" sz="15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Innotech</a:t>
                      </a: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5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Lider</a:t>
                      </a: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, QUICK PATH, </a:t>
                      </a:r>
                      <a:r>
                        <a:rPr lang="en-GB" sz="15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BRIdge</a:t>
                      </a: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etc.</a:t>
                      </a: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8875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u="none" strike="noStrike" noProof="0" dirty="0" smtClean="0">
                          <a:effectLst/>
                          <a:latin typeface="Calibri" pitchFamily="34" charset="0"/>
                        </a:rPr>
                        <a:t>Joint ventures</a:t>
                      </a: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GEKON, </a:t>
                      </a:r>
                      <a:r>
                        <a:rPr lang="en-GB" sz="15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CuBR</a:t>
                      </a:r>
                      <a:endParaRPr lang="en-GB" sz="1500" b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9981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Sector</a:t>
                      </a:r>
                      <a:r>
                        <a:rPr lang="pl-PL" sz="1600" b="1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600" b="1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al</a:t>
                      </a:r>
                      <a:endParaRPr lang="en-GB" sz="1600" b="1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INNOLOT, INNOMED, GRAF-TECH</a:t>
                      </a:r>
                      <a:endParaRPr lang="en-GB" sz="1500" b="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05777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International</a:t>
                      </a:r>
                      <a:endParaRPr lang="en-GB" sz="16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Era-Net, ERA-NET+, AAL, Cornet, Eureka, </a:t>
                      </a:r>
                      <a:r>
                        <a:rPr lang="en-GB" sz="1500" b="0" u="none" strike="noStrike" kern="1200" noProof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Eurostars</a:t>
                      </a: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, Polish-Norwegian Research Programme, bilateral programmes with Germany, Israel, Taiwan, Luxemburg, Singapore and Czech Republic</a:t>
                      </a:r>
                      <a:endParaRPr lang="en-GB" sz="1500" b="0" u="none" strike="noStrike" kern="1200" noProof="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97268">
                <a:tc vMerge="1"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1600" b="1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Operational Programmes</a:t>
                      </a: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Smart Growth (2014-2020),</a:t>
                      </a:r>
                      <a:r>
                        <a:rPr lang="en-GB" sz="1500" b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500" b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Innovative Economy, Human Capital, Infrastructure</a:t>
                      </a:r>
                      <a:r>
                        <a:rPr lang="en-GB" sz="1500" b="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and Environment (2011-2013)</a:t>
                      </a:r>
                      <a:endParaRPr lang="en-GB" sz="1500" b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271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noProof="0" dirty="0" smtClean="0">
                          <a:effectLst/>
                          <a:latin typeface="Calibri" pitchFamily="34" charset="0"/>
                        </a:rPr>
                        <a:t>Steering Committee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u="none" strike="noStrike" noProof="0" dirty="0" smtClean="0">
                          <a:effectLst/>
                          <a:latin typeface="Calibri" pitchFamily="34" charset="0"/>
                        </a:rPr>
                        <a:t>Security and defence</a:t>
                      </a:r>
                      <a:endParaRPr lang="en-GB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Research</a:t>
                      </a:r>
                      <a:r>
                        <a:rPr lang="en-GB" sz="1500" u="none" strike="noStrike" kern="1200" baseline="0" noProof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and development in area of national security and defence</a:t>
                      </a:r>
                      <a:endParaRPr lang="en-GB" sz="150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7940" marR="7940" marT="794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09368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51512" y="2276872"/>
            <a:ext cx="8496944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Currently there are five strategic programmes </a:t>
            </a:r>
            <a:r>
              <a:rPr lang="pl-PL" b="1" dirty="0" err="1" smtClean="0">
                <a:solidFill>
                  <a:prstClr val="black"/>
                </a:solidFill>
                <a:latin typeface="Calibri" pitchFamily="34" charset="0"/>
              </a:rPr>
              <a:t>being</a:t>
            </a:r>
            <a:r>
              <a:rPr lang="pl-PL" b="1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pl-PL" b="1" dirty="0" err="1" smtClean="0">
                <a:solidFill>
                  <a:prstClr val="black"/>
                </a:solidFill>
                <a:latin typeface="Calibri" pitchFamily="34" charset="0"/>
              </a:rPr>
              <a:t>carried</a:t>
            </a:r>
            <a:r>
              <a:rPr lang="pl-PL" b="1" dirty="0" smtClean="0">
                <a:solidFill>
                  <a:prstClr val="black"/>
                </a:solidFill>
                <a:latin typeface="Calibri" pitchFamily="34" charset="0"/>
              </a:rPr>
              <a:t> out</a:t>
            </a: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: </a:t>
            </a:r>
            <a:endParaRPr lang="en-GB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561975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Advanced technologies of energy production</a:t>
            </a:r>
          </a:p>
          <a:p>
            <a:pPr marL="561975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Interdisciplinary system of interactive scientific and technical information</a:t>
            </a:r>
          </a:p>
          <a:p>
            <a:pPr marL="561975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Prevention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,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practices and treatment of 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civili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s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ation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diseases - STRATEGMED (2nd call: June-August 2014, allocation: </a:t>
            </a:r>
            <a:r>
              <a:rPr lang="en-GB" b="1" dirty="0" smtClean="0">
                <a:solidFill>
                  <a:srgbClr val="77420D"/>
                </a:solidFill>
                <a:latin typeface="Calibri" pitchFamily="34" charset="0"/>
              </a:rPr>
              <a:t>220 M PLN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561975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Environment, agriculture and forestry - BIOSTRATEG (1st call: September-November 2014, allocation: </a:t>
            </a:r>
            <a:r>
              <a:rPr lang="en-GB" b="1" dirty="0" smtClean="0">
                <a:solidFill>
                  <a:srgbClr val="77420D"/>
                </a:solidFill>
                <a:latin typeface="Calibri" pitchFamily="34" charset="0"/>
              </a:rPr>
              <a:t>150 M PLN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561975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i="1" dirty="0" smtClean="0">
                <a:solidFill>
                  <a:prstClr val="black"/>
                </a:solidFill>
                <a:latin typeface="Calibri" pitchFamily="34" charset="0"/>
              </a:rPr>
              <a:t>new programme in the area of innovative materials - in preparation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51520" y="404664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Strategic programmes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251520" y="1124744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Strategic research and development program</a:t>
            </a:r>
            <a:r>
              <a:rPr lang="pl-PL" dirty="0" smtClean="0">
                <a:latin typeface="Calibri" panose="020F0502020204030204" pitchFamily="34" charset="0"/>
              </a:rPr>
              <a:t>me</a:t>
            </a:r>
            <a:r>
              <a:rPr lang="en-US" dirty="0" smtClean="0">
                <a:latin typeface="Calibri" panose="020F0502020204030204" pitchFamily="34" charset="0"/>
              </a:rPr>
              <a:t>s operate under big budgets, are closely related to the science and innovation policy adopted by the Polish government and contribute to </a:t>
            </a:r>
            <a:r>
              <a:rPr lang="pl-PL" dirty="0" err="1" smtClean="0">
                <a:latin typeface="Calibri" panose="020F0502020204030204" pitchFamily="34" charset="0"/>
              </a:rPr>
              <a:t>Poland’s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social development and economic </a:t>
            </a:r>
            <a:r>
              <a:rPr lang="en-US" dirty="0" smtClean="0">
                <a:latin typeface="Calibri" panose="020F0502020204030204" pitchFamily="34" charset="0"/>
              </a:rPr>
              <a:t>growth</a:t>
            </a:r>
            <a:r>
              <a:rPr lang="pl-PL" dirty="0" smtClean="0">
                <a:latin typeface="Calibri" panose="020F0502020204030204" pitchFamily="34" charset="0"/>
              </a:rPr>
              <a:t>.</a:t>
            </a:r>
            <a:endParaRPr lang="pl-PL" dirty="0" smtClean="0">
              <a:latin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11266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467544" y="836712"/>
            <a:ext cx="820891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pl-PL" b="1" dirty="0" smtClean="0">
                <a:solidFill>
                  <a:prstClr val="black"/>
                </a:solidFill>
                <a:latin typeface="Calibri" pitchFamily="34" charset="0"/>
              </a:rPr>
              <a:t>TRL 1 to 3</a:t>
            </a:r>
            <a:endParaRPr lang="pl-PL" b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67544" y="1673451"/>
            <a:ext cx="8208912" cy="1077218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Main objectives:</a:t>
            </a:r>
          </a:p>
          <a:p>
            <a:pPr marL="542925" indent="-28575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To increase innovativeness of the Polish economy</a:t>
            </a:r>
          </a:p>
          <a:p>
            <a:pPr marL="542925" indent="-28575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To strengthen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co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-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operation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between 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business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and academia</a:t>
            </a:r>
            <a:endParaRPr lang="en-GB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967900" y="175397"/>
            <a:ext cx="5208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Applied Research Programme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467551" y="3429000"/>
            <a:ext cx="8208912" cy="295465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1st call: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1137 proposals (value: 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3 241 M PLN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225 funded projects (value: 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722 M PLN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2nd call: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1481 proposals (value: 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4 </a:t>
            </a:r>
            <a:r>
              <a:rPr lang="en-GB" sz="1600" b="1" dirty="0" smtClean="0">
                <a:solidFill>
                  <a:srgbClr val="77420D"/>
                </a:solidFill>
                <a:latin typeface="Calibri" pitchFamily="34" charset="0"/>
              </a:rPr>
              <a:t>602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 M PLN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81 funded projects (value: 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252 M PLN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3rd call: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1689 proposals (value: 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5 873 M PLN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 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177 funded projects (value: 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468 M PLN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  <a:endParaRPr lang="en-GB" sz="16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30402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582315" y="175397"/>
            <a:ext cx="1979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INNOTECH</a:t>
            </a:r>
            <a:endParaRPr lang="pl-PL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472601" y="1556792"/>
            <a:ext cx="8206556" cy="130805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600" b="1" dirty="0" smtClean="0">
                <a:solidFill>
                  <a:prstClr val="black"/>
                </a:solidFill>
                <a:latin typeface="Calibri" pitchFamily="34" charset="0"/>
              </a:rPr>
              <a:t>Main objectives:</a:t>
            </a:r>
            <a:endParaRPr lang="en-GB" sz="1600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542925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To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increase</a:t>
            </a:r>
            <a:r>
              <a:rPr lang="pl-PL" sz="160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  <a:latin typeface="Calibri" pitchFamily="34" charset="0"/>
              </a:rPr>
              <a:t>the</a:t>
            </a:r>
            <a:r>
              <a:rPr lang="pl-PL" sz="160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number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of technological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innovations</a:t>
            </a:r>
            <a:endParaRPr lang="en-GB" sz="1600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542925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To increase businesses’ spending on scientific research and development</a:t>
            </a:r>
          </a:p>
          <a:p>
            <a:pPr marL="542925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To reinforce the cooperation between universities and public research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units</a:t>
            </a:r>
            <a:endParaRPr lang="en-GB" sz="16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468729" y="836712"/>
            <a:ext cx="820655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TRL 3 - 6</a:t>
            </a:r>
            <a:endParaRPr lang="pl-PL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472601" y="3212976"/>
            <a:ext cx="8206556" cy="3493264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1st call: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787 preliminary proposals (requested funding: 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1 780 M PLN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394 full proposals (requested funding: 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876 M PLN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109 funded projects (value: 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 215 M PLN 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NCRD funding 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+ 78 M PLN 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own contribution of the beneficiaries)</a:t>
            </a:r>
          </a:p>
          <a:p>
            <a:pPr>
              <a:spcBef>
                <a:spcPts val="600"/>
              </a:spcBef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2nd call: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414 proposals (requested funding: 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1 135 M PLN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109 funded projects (value: 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285 + 133 M PLN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3rd call: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709 proposals (requested funding: 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1 827 M PLN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80 funded projects (value: </a:t>
            </a: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131 + 143 M PLN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  <a:endParaRPr lang="en-GB" sz="16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34191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2672909" y="332656"/>
            <a:ext cx="3791359" cy="646331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DEMONSTRATOR </a:t>
            </a:r>
            <a:r>
              <a:rPr lang="pl-PL" sz="3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+</a:t>
            </a:r>
            <a:endParaRPr lang="pl-PL" sz="36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467544" y="1124744"/>
            <a:ext cx="820891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TRL 5 - 8</a:t>
            </a:r>
            <a:endParaRPr lang="pl-PL" dirty="0">
              <a:solidFill>
                <a:prstClr val="black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467544" y="1844824"/>
            <a:ext cx="8208912" cy="83099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latin typeface="Calibri" panose="020F0502020204030204" pitchFamily="34" charset="0"/>
              </a:rPr>
              <a:t>Transfer of </a:t>
            </a:r>
            <a:r>
              <a:rPr lang="en-GB" sz="1600" dirty="0" smtClean="0">
                <a:latin typeface="Calibri" panose="020F0502020204030204" pitchFamily="34" charset="0"/>
              </a:rPr>
              <a:t>research </a:t>
            </a:r>
            <a:r>
              <a:rPr lang="en-GB" sz="1600" dirty="0" smtClean="0">
                <a:latin typeface="Calibri" panose="020F0502020204030204" pitchFamily="34" charset="0"/>
              </a:rPr>
              <a:t>results to the economy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latin typeface="Calibri" panose="020F0502020204030204" pitchFamily="34" charset="0"/>
              </a:rPr>
              <a:t>Target </a:t>
            </a:r>
            <a:r>
              <a:rPr lang="en-GB" sz="1600" dirty="0" smtClean="0">
                <a:latin typeface="Calibri" panose="020F0502020204030204" pitchFamily="34" charset="0"/>
              </a:rPr>
              <a:t>addressees</a:t>
            </a:r>
            <a:r>
              <a:rPr lang="pl-PL" sz="1600" dirty="0" smtClean="0">
                <a:latin typeface="Calibri" panose="020F0502020204030204" pitchFamily="34" charset="0"/>
              </a:rPr>
              <a:t>:</a:t>
            </a:r>
            <a:r>
              <a:rPr lang="en-GB" sz="1600" dirty="0" smtClean="0">
                <a:latin typeface="Calibri" panose="020F0502020204030204" pitchFamily="34" charset="0"/>
              </a:rPr>
              <a:t> entrepreneurs</a:t>
            </a:r>
            <a:r>
              <a:rPr lang="en-GB" sz="1600" dirty="0" smtClean="0">
                <a:latin typeface="Calibri" panose="020F0502020204030204" pitchFamily="34" charset="0"/>
              </a:rPr>
              <a:t>, scientific consortia and research </a:t>
            </a:r>
            <a:r>
              <a:rPr lang="en-GB" sz="1600" dirty="0" err="1" smtClean="0">
                <a:latin typeface="Calibri" panose="020F0502020204030204" pitchFamily="34" charset="0"/>
              </a:rPr>
              <a:t>organi</a:t>
            </a:r>
            <a:r>
              <a:rPr lang="pl-PL" sz="1600" dirty="0" smtClean="0">
                <a:latin typeface="Calibri" panose="020F0502020204030204" pitchFamily="34" charset="0"/>
              </a:rPr>
              <a:t>s</a:t>
            </a:r>
            <a:r>
              <a:rPr lang="en-GB" sz="1600" dirty="0" err="1" smtClean="0">
                <a:latin typeface="Calibri" panose="020F0502020204030204" pitchFamily="34" charset="0"/>
              </a:rPr>
              <a:t>ations</a:t>
            </a:r>
            <a:r>
              <a:rPr lang="en-GB" sz="1600" dirty="0" smtClean="0">
                <a:latin typeface="Calibri" panose="020F0502020204030204" pitchFamily="34" charset="0"/>
              </a:rPr>
              <a:t>.</a:t>
            </a:r>
            <a:endParaRPr lang="en-GB" sz="16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464128" y="3501008"/>
            <a:ext cx="8208912" cy="1692771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600" b="1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1st call: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140 proposals (value: </a:t>
            </a:r>
            <a:r>
              <a:rPr lang="en-GB" sz="1600" b="1" dirty="0" smtClean="0">
                <a:solidFill>
                  <a:srgbClr val="77420D"/>
                </a:solidFill>
                <a:latin typeface="Calibri" panose="020F0502020204030204" pitchFamily="34" charset="0"/>
                <a:cs typeface="Tahoma" pitchFamily="34" charset="0"/>
              </a:rPr>
              <a:t>2 700 M PLN</a:t>
            </a: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)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41 projects funded (value: </a:t>
            </a:r>
            <a:r>
              <a:rPr lang="en-GB" sz="1600" b="1" dirty="0" smtClean="0">
                <a:solidFill>
                  <a:srgbClr val="77420D"/>
                </a:solidFill>
                <a:latin typeface="Calibri" panose="020F0502020204030204" pitchFamily="34" charset="0"/>
                <a:cs typeface="Tahoma" pitchFamily="34" charset="0"/>
              </a:rPr>
              <a:t>430 M PLN</a:t>
            </a: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 NCRD funding + </a:t>
            </a:r>
            <a:r>
              <a:rPr lang="en-GB" sz="1600" b="1" dirty="0" smtClean="0">
                <a:solidFill>
                  <a:srgbClr val="77420D"/>
                </a:solidFill>
                <a:latin typeface="Calibri" panose="020F0502020204030204" pitchFamily="34" charset="0"/>
                <a:cs typeface="Tahoma" pitchFamily="34" charset="0"/>
              </a:rPr>
              <a:t>270 M PLN </a:t>
            </a: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own contribution)</a:t>
            </a:r>
          </a:p>
          <a:p>
            <a:pPr>
              <a:spcBef>
                <a:spcPts val="600"/>
              </a:spcBef>
            </a:pPr>
            <a:r>
              <a:rPr lang="en-GB" sz="1600" b="1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2nd call: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in preparation</a:t>
            </a:r>
            <a:endParaRPr lang="en-GB" sz="1600" dirty="0">
              <a:solidFill>
                <a:prstClr val="black"/>
              </a:solidFill>
              <a:latin typeface="Calibri" panose="020F0502020204030204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97695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899170" y="332656"/>
            <a:ext cx="1338828" cy="58477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Leader</a:t>
            </a:r>
            <a:endParaRPr lang="pl-PL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467544" y="1124744"/>
            <a:ext cx="820891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Horizontal action</a:t>
            </a:r>
            <a:endParaRPr lang="en-GB" dirty="0">
              <a:solidFill>
                <a:prstClr val="black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458211" y="1556792"/>
            <a:ext cx="8208912" cy="193899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LIDER Programme helps young scientists to plan research on their own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Experience in managing their own research groups.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Promoting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co</a:t>
            </a:r>
            <a:r>
              <a:rPr lang="pl-PL" sz="1600" dirty="0" smtClean="0">
                <a:solidFill>
                  <a:prstClr val="black"/>
                </a:solidFill>
                <a:latin typeface="Calibri" pitchFamily="34" charset="0"/>
              </a:rPr>
              <a:t>-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operation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with businesses</a:t>
            </a:r>
          </a:p>
          <a:p>
            <a:pPr>
              <a:lnSpc>
                <a:spcPct val="150000"/>
              </a:lnSpc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Exploring new ways of collaboration  with the industry and enhancing mobility and exchange between research sectors, on one hand, and the public universities and research units</a:t>
            </a:r>
            <a:endParaRPr lang="en-GB" sz="16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446336" y="3963924"/>
            <a:ext cx="8208912" cy="2085186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  <a:buClr>
                <a:srgbClr val="CC9B00"/>
              </a:buClr>
              <a:buSzPct val="150000"/>
              <a:tabLst>
                <a:tab pos="174625" algn="l"/>
              </a:tabLst>
              <a:defRPr/>
            </a:pPr>
            <a:r>
              <a:rPr lang="en-GB" sz="1600" b="1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Leader &amp; project:</a:t>
            </a:r>
          </a:p>
          <a:p>
            <a:pPr marL="615950" lvl="1" indent="-171450" algn="just" fontAlgn="base">
              <a:spcBef>
                <a:spcPct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Ph. D, below 35 years old</a:t>
            </a:r>
          </a:p>
          <a:p>
            <a:pPr marL="615950" lvl="1" indent="-171450" algn="just" fontAlgn="base">
              <a:spcBef>
                <a:spcPct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Leader of research team </a:t>
            </a:r>
          </a:p>
          <a:p>
            <a:pPr marL="615950" lvl="1" indent="-171450" algn="just" fontAlgn="base">
              <a:spcBef>
                <a:spcPct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R&amp;D project aiming at results’ application in economy</a:t>
            </a:r>
          </a:p>
          <a:p>
            <a:pPr marL="615950" lvl="1" indent="-171450" algn="just" fontAlgn="base">
              <a:spcBef>
                <a:spcPct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Hosting Unit (scientific entity/business) located in Poland</a:t>
            </a:r>
          </a:p>
          <a:p>
            <a:pPr marL="615950" lvl="1" indent="-171450" algn="just" fontAlgn="base">
              <a:spcBef>
                <a:spcPct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Project funding - 1 M PLN (1st , 2nd call); 1,2 M PLN (3rd, 4th, 5th call)</a:t>
            </a:r>
          </a:p>
          <a:p>
            <a:pPr fontAlgn="base">
              <a:spcBef>
                <a:spcPts val="600"/>
              </a:spcBef>
              <a:spcAft>
                <a:spcPct val="0"/>
              </a:spcAft>
              <a:buClr>
                <a:srgbClr val="CC9B00"/>
              </a:buClr>
              <a:buSzPct val="150000"/>
              <a:tabLst>
                <a:tab pos="174625" algn="l"/>
              </a:tabLst>
              <a:defRPr/>
            </a:pP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Five calls : 174 leaders (value of projects: 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ahoma" pitchFamily="34" charset="0"/>
              </a:rPr>
              <a:t>179,5 M PLN</a:t>
            </a:r>
            <a:r>
              <a:rPr lang="en-GB" sz="1600" dirty="0" smtClean="0">
                <a:solidFill>
                  <a:prstClr val="black"/>
                </a:solidFill>
                <a:latin typeface="Calibri" panose="020F0502020204030204" pitchFamily="34" charset="0"/>
                <a:cs typeface="Tahoma" pitchFamily="34" charset="0"/>
              </a:rPr>
              <a:t>) </a:t>
            </a:r>
            <a:endParaRPr lang="en-GB" sz="1600" dirty="0">
              <a:solidFill>
                <a:prstClr val="black"/>
              </a:solidFill>
              <a:latin typeface="Calibri" panose="020F0502020204030204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1968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635476" y="332656"/>
            <a:ext cx="1866216" cy="58477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Go Global</a:t>
            </a:r>
            <a:endParaRPr lang="pl-PL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467544" y="1124744"/>
            <a:ext cx="820891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dirty="0" err="1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Horizontal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action</a:t>
            </a:r>
            <a:endParaRPr lang="pl-PL" dirty="0">
              <a:solidFill>
                <a:prstClr val="black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464126" y="1916832"/>
            <a:ext cx="8208912" cy="1754326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The programme supports Polish companies, especially research–based start ups, in increasing their potential for globalisation by: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preparation of effective entrance strategy on Silicon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Valley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 (SV)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market;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adjustment of innovations on global market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use of advisory service offered on place in SV by the US - Polish Trade Council, especially for verification of the strategy by the Venture Capital</a:t>
            </a:r>
            <a:endParaRPr lang="en-GB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467857" y="3789040"/>
            <a:ext cx="8208913" cy="227754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6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GO_GLOBAL.PL</a:t>
            </a:r>
          </a:p>
          <a:p>
            <a:pPr>
              <a:spcBef>
                <a:spcPts val="600"/>
              </a:spcBef>
            </a:pPr>
            <a:r>
              <a:rPr lang="en-GB" sz="160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1st call: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23 proposals, 5 projects funded (value: </a:t>
            </a:r>
            <a:r>
              <a:rPr lang="en-GB" sz="1600" b="1" dirty="0" smtClean="0">
                <a:solidFill>
                  <a:srgbClr val="77420D"/>
                </a:solidFill>
                <a:latin typeface="Calibri" panose="020F0502020204030204" pitchFamily="34" charset="0"/>
                <a:cs typeface="Arial" pitchFamily="34" charset="0"/>
              </a:rPr>
              <a:t>1 M PLN</a:t>
            </a:r>
            <a:r>
              <a:rPr lang="en-GB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en-GB" sz="160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2nd call: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55 proposals, 23 projects funded (value: </a:t>
            </a:r>
            <a:r>
              <a:rPr lang="en-GB" sz="1600" b="1" dirty="0" smtClean="0">
                <a:solidFill>
                  <a:srgbClr val="77420D"/>
                </a:solidFill>
                <a:latin typeface="Calibri" panose="020F0502020204030204" pitchFamily="34" charset="0"/>
                <a:cs typeface="Arial" pitchFamily="34" charset="0"/>
              </a:rPr>
              <a:t>4,5 M PLN</a:t>
            </a:r>
            <a:r>
              <a:rPr lang="en-GB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en-GB" sz="160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3rd call: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54 proposals, 23 projects funded (value: 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4,2 M PLN</a:t>
            </a:r>
            <a:r>
              <a:rPr lang="en-GB" sz="160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  <a:endParaRPr lang="en-GB" sz="1600" dirty="0" smtClean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59496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856501" y="188640"/>
            <a:ext cx="6883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Sectoral</a:t>
            </a:r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 </a:t>
            </a:r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programmes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683569" y="1268760"/>
            <a:ext cx="7694684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Objectives of </a:t>
            </a:r>
            <a:r>
              <a:rPr lang="en-GB" b="1" dirty="0" err="1" smtClean="0">
                <a:solidFill>
                  <a:prstClr val="black"/>
                </a:solidFill>
                <a:latin typeface="Calibri" pitchFamily="34" charset="0"/>
              </a:rPr>
              <a:t>sectoral</a:t>
            </a: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programmes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Supporting R&amp;D in Polish economy sectors which represent the biggest potential for </a:t>
            </a:r>
            <a:r>
              <a:rPr lang="en-GB" sz="1600" dirty="0" err="1" smtClean="0">
                <a:solidFill>
                  <a:prstClr val="black"/>
                </a:solidFill>
                <a:latin typeface="Calibri" pitchFamily="34" charset="0"/>
              </a:rPr>
              <a:t>commerciali</a:t>
            </a:r>
            <a:r>
              <a:rPr lang="pl-PL" sz="1600" dirty="0" smtClean="0">
                <a:solidFill>
                  <a:prstClr val="black"/>
                </a:solidFill>
                <a:latin typeface="Calibri" pitchFamily="34" charset="0"/>
              </a:rPr>
              <a:t>s</a:t>
            </a:r>
            <a:r>
              <a:rPr lang="en-GB" sz="1600" dirty="0" err="1" smtClean="0">
                <a:solidFill>
                  <a:prstClr val="black"/>
                </a:solidFill>
                <a:latin typeface="Calibri" pitchFamily="34" charset="0"/>
              </a:rPr>
              <a:t>ation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of research results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Increase of non-budgetary R&amp;D funding in Poland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Consolidation of R&amp;D facilities in selected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economy</a:t>
            </a:r>
            <a:r>
              <a:rPr lang="pl-PL" sz="160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sectors.</a:t>
            </a:r>
            <a:endParaRPr lang="en-GB" sz="16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11561" y="2924944"/>
            <a:ext cx="7766692" cy="3801041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INNOMED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Agreement between NCRD and Polish Platform of Innovative Medicine signed June 19, 2012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Programme duration - 10 years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Budget: 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300 M PLN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195 M PLN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- NCRD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105 M PLN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- PIMTP (20 entrepreneurs, among others </a:t>
            </a:r>
            <a:r>
              <a:rPr lang="en-GB" sz="1600" dirty="0" err="1" smtClean="0">
                <a:solidFill>
                  <a:prstClr val="black"/>
                </a:solidFill>
                <a:latin typeface="Calibri" pitchFamily="34" charset="0"/>
              </a:rPr>
              <a:t>Polpharma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 S.A., </a:t>
            </a:r>
            <a:r>
              <a:rPr lang="en-GB" sz="1600" dirty="0" err="1" smtClean="0">
                <a:solidFill>
                  <a:prstClr val="black"/>
                </a:solidFill>
                <a:latin typeface="Calibri" pitchFamily="34" charset="0"/>
              </a:rPr>
              <a:t>Vitafarm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 S.A., </a:t>
            </a:r>
            <a:r>
              <a:rPr lang="en-GB" sz="1600" dirty="0" err="1" smtClean="0">
                <a:solidFill>
                  <a:prstClr val="black"/>
                </a:solidFill>
                <a:latin typeface="Calibri" pitchFamily="34" charset="0"/>
              </a:rPr>
              <a:t>Selvita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 S.A., </a:t>
            </a:r>
            <a:r>
              <a:rPr lang="en-GB" sz="1600" dirty="0" err="1" smtClean="0">
                <a:solidFill>
                  <a:prstClr val="black"/>
                </a:solidFill>
                <a:latin typeface="Calibri" pitchFamily="34" charset="0"/>
              </a:rPr>
              <a:t>Biofarm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 Sp. z o.o.)</a:t>
            </a:r>
          </a:p>
          <a:p>
            <a:pPr>
              <a:spcAft>
                <a:spcPts val="600"/>
              </a:spcAft>
            </a:pPr>
            <a:r>
              <a:rPr lang="en-GB" sz="1600" b="1" dirty="0" smtClean="0">
                <a:solidFill>
                  <a:prstClr val="black"/>
                </a:solidFill>
                <a:latin typeface="Calibri" pitchFamily="34" charset="0"/>
              </a:rPr>
              <a:t>1st call: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25 proposals, 14 projects to be funded (NCRD funding: </a:t>
            </a:r>
            <a:r>
              <a:rPr lang="en-GB" sz="1600" b="1" dirty="0" smtClean="0">
                <a:solidFill>
                  <a:srgbClr val="77420D"/>
                </a:solidFill>
                <a:latin typeface="Calibri" pitchFamily="34" charset="0"/>
              </a:rPr>
              <a:t>91,62 M PLN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GB" sz="1600" b="1" dirty="0" smtClean="0">
                <a:solidFill>
                  <a:prstClr val="black"/>
                </a:solidFill>
                <a:latin typeface="Calibri" pitchFamily="34" charset="0"/>
              </a:rPr>
              <a:t>2nd call: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in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preparation</a:t>
            </a:r>
            <a:r>
              <a:rPr lang="pl-PL" sz="1600" dirty="0" smtClean="0">
                <a:solidFill>
                  <a:prstClr val="black"/>
                </a:solidFill>
                <a:latin typeface="Calibri" pitchFamily="34" charset="0"/>
              </a:rPr>
              <a:t>,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</a:rPr>
              <a:t>budget allocation: 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49 M PLN</a:t>
            </a:r>
            <a:endParaRPr lang="en-GB" sz="16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90678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856501" y="188640"/>
            <a:ext cx="6883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Sectoral</a:t>
            </a:r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 </a:t>
            </a:r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programmes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39552" y="1412776"/>
            <a:ext cx="7704856" cy="483209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INNOLOT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Agreement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between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Calibri" pitchFamily="34" charset="0"/>
              </a:rPr>
              <a:t>the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NCRD and </a:t>
            </a:r>
            <a:r>
              <a:rPr lang="pl-PL" dirty="0" err="1" smtClean="0">
                <a:solidFill>
                  <a:prstClr val="black"/>
                </a:solidFill>
                <a:latin typeface="Calibri" pitchFamily="34" charset="0"/>
              </a:rPr>
              <a:t>the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Polish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Technology Platform of Aviation signed January 19, 2012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Programme duration - 10 years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Budget: </a:t>
            </a: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500 M PLN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300 M PLN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- NCRD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200 M PLN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- PPTL (Aviation Valley in 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Rzeszów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, Aviation Cluster of Wielkopolski Region and Federation of Aviation Companies in 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Bielsko-Biała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742950" lvl="1" indent="-285750">
              <a:spcAft>
                <a:spcPts val="600"/>
              </a:spcAft>
              <a:buFont typeface="Wingdings" pitchFamily="2" charset="2"/>
              <a:buChar char="§"/>
            </a:pPr>
            <a:endParaRPr lang="en-GB" dirty="0" smtClean="0">
              <a:solidFill>
                <a:prstClr val="black"/>
              </a:solidFill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1st call: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17 proposals, 12 projects funded (NCRD funding: </a:t>
            </a:r>
            <a:r>
              <a:rPr lang="en-GB" b="1" dirty="0" smtClean="0">
                <a:solidFill>
                  <a:srgbClr val="77420D"/>
                </a:solidFill>
                <a:latin typeface="Calibri" pitchFamily="34" charset="0"/>
              </a:rPr>
              <a:t>177,8 M PLN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2nd call: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in preparation, budget allocation: </a:t>
            </a: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120 M PLN </a:t>
            </a:r>
          </a:p>
        </p:txBody>
      </p:sp>
    </p:spTree>
    <p:extLst>
      <p:ext uri="{BB962C8B-B14F-4D97-AF65-F5344CB8AC3E}">
        <p14:creationId xmlns:p14="http://schemas.microsoft.com/office/powerpoint/2010/main" xmlns="" val="19906447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856502" y="188639"/>
            <a:ext cx="6883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Joint undertakings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611560" y="1020304"/>
            <a:ext cx="7632848" cy="540147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GEKON</a:t>
            </a:r>
          </a:p>
          <a:p>
            <a:endParaRPr lang="en-GB" sz="1000" b="1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Joint undertaking of NCRD and 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NFOŚiGW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(National Fund for Environmental Protection and Water Management)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Pro-ecological technologies:</a:t>
            </a:r>
          </a:p>
          <a:p>
            <a:pPr lvl="1"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Environmental aspects of search and gas exploitation from non-conventional sources; energy efficiency and energy storing; protection and rational use of water; clean energy; novel technologies for production of fuels, energy and materials from waste and recycled waste.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Budget: </a:t>
            </a: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400 M PLN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200 M PLN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- NCRD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200 M PLN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- 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NFOŚiGW</a:t>
            </a:r>
            <a:endParaRPr lang="en-GB" dirty="0" smtClean="0">
              <a:solidFill>
                <a:prstClr val="black"/>
              </a:solidFill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1st call: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365 proposals (requested funding: </a:t>
            </a: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1 300 M PLN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45 projects to be funded (NCRD funding: </a:t>
            </a: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160 M PLN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2nd call: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ongoing</a:t>
            </a:r>
          </a:p>
        </p:txBody>
      </p:sp>
    </p:spTree>
    <p:extLst>
      <p:ext uri="{BB962C8B-B14F-4D97-AF65-F5344CB8AC3E}">
        <p14:creationId xmlns:p14="http://schemas.microsoft.com/office/powerpoint/2010/main" xmlns="" val="33391926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856502" y="188639"/>
            <a:ext cx="6883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Joint undertakings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539552" y="1020304"/>
            <a:ext cx="7791764" cy="5678478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CuBR</a:t>
            </a:r>
            <a:endParaRPr lang="en-GB" sz="2000" b="1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endParaRPr lang="en-GB" sz="1000" b="1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Joint undertaking of NCRD and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KG</a:t>
            </a: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H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M 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Polska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Miedź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S.A. (multinational corporation)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Development and implementation of innovative technologies, machines, materials and products with aim to increase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competitiveness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of Polish non-ferrous metal industry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Total budget: </a:t>
            </a: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200 M PLN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100 M PLN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- NCRD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100 M PLN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- KGHM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Programme duration: 10 years</a:t>
            </a:r>
          </a:p>
          <a:p>
            <a:pPr>
              <a:spcAft>
                <a:spcPts val="600"/>
              </a:spcAft>
            </a:pPr>
            <a:endParaRPr lang="en-GB" sz="1000" dirty="0" smtClean="0">
              <a:solidFill>
                <a:prstClr val="black"/>
              </a:solidFill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1st call: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9 proposals (total value: </a:t>
            </a:r>
            <a:r>
              <a:rPr lang="en-GB" b="1" dirty="0" smtClean="0">
                <a:solidFill>
                  <a:srgbClr val="77420D"/>
                </a:solidFill>
                <a:latin typeface="Calibri" pitchFamily="34" charset="0"/>
              </a:rPr>
              <a:t>77 M PLN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4 projects to be funded</a:t>
            </a:r>
          </a:p>
          <a:p>
            <a:pPr>
              <a:spcAft>
                <a:spcPts val="600"/>
              </a:spcAft>
            </a:pPr>
            <a:endParaRPr lang="en-GB" sz="900" dirty="0" smtClean="0">
              <a:solidFill>
                <a:prstClr val="black"/>
              </a:solidFill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2nd call: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ongoing</a:t>
            </a:r>
            <a:endParaRPr lang="en-GB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4747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856502" y="188639"/>
            <a:ext cx="6883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Joint undertakings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83568" y="1052736"/>
            <a:ext cx="7416824" cy="532453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BLUE GAS</a:t>
            </a:r>
          </a:p>
          <a:p>
            <a:endParaRPr lang="en-GB" sz="1000" b="1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Joint undertaking of NCRD and Industrial Development Agency (ARP S.A.)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D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evelopment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of technologies related to shale gas extraction in Poland and their implementation by companies operating in Poland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  <a:latin typeface="Calibri" pitchFamily="34" charset="0"/>
              </a:rPr>
              <a:t>E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</a:rPr>
              <a:t>ncouraging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entrepreneurs to invest in R&amp;D activities</a:t>
            </a:r>
          </a:p>
          <a:p>
            <a:pPr marL="285750" indent="-285750">
              <a:spcAft>
                <a:spcPts val="600"/>
              </a:spcAft>
            </a:pPr>
            <a:endParaRPr lang="en-GB" dirty="0" smtClean="0">
              <a:solidFill>
                <a:prstClr val="black"/>
              </a:solidFill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Budget: </a:t>
            </a: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1 000 M PLN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250 M PLN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- NCRD</a:t>
            </a:r>
          </a:p>
          <a:p>
            <a:pPr lvl="1">
              <a:spcAft>
                <a:spcPts val="600"/>
              </a:spcAft>
            </a:pPr>
            <a:endParaRPr lang="en-GB" sz="1100" dirty="0" smtClean="0">
              <a:solidFill>
                <a:prstClr val="black"/>
              </a:solidFill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1st call: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22 proposals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15 projects funded (NCRD funding: </a:t>
            </a:r>
            <a:r>
              <a:rPr lang="en-GB" b="1" dirty="0" smtClean="0">
                <a:solidFill>
                  <a:srgbClr val="77420D"/>
                </a:solidFill>
                <a:latin typeface="Calibri" pitchFamily="34" charset="0"/>
              </a:rPr>
              <a:t>120 M PLN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prstClr val="black"/>
                </a:solidFill>
                <a:latin typeface="Calibri" pitchFamily="34" charset="0"/>
              </a:rPr>
              <a:t>2nd call: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23 proposals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6 projects funded (NCRD funding: </a:t>
            </a:r>
            <a:r>
              <a:rPr lang="en-GB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50 M PLN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  <a:endParaRPr lang="en-GB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02395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[ </a:t>
            </a:r>
            <a:fld id="{987BDAA9-D935-4B26-B5A0-C13ADF0065EA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 ]</a:t>
            </a:r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771010" y="980728"/>
            <a:ext cx="7488832" cy="3270126"/>
          </a:xfrm>
          <a:prstGeom prst="rect">
            <a:avLst/>
          </a:prstGeom>
          <a:noFill/>
          <a:ln>
            <a:solidFill>
              <a:srgbClr val="E68422">
                <a:lumMod val="50000"/>
              </a:srgb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GB" sz="1400" b="1" kern="0" dirty="0" smtClean="0">
                <a:solidFill>
                  <a:prstClr val="white">
                    <a:lumMod val="50000"/>
                  </a:prstClr>
                </a:solidFill>
                <a:latin typeface="Calibri" pitchFamily="34" charset="0"/>
              </a:rPr>
              <a:t>EUREKA - </a:t>
            </a:r>
            <a:r>
              <a:rPr lang="en-GB" sz="1400" kern="0" dirty="0" smtClean="0">
                <a:latin typeface="Calibri" pitchFamily="34" charset="0"/>
              </a:rPr>
              <a:t>decentralised network that brings together 40 European </a:t>
            </a:r>
            <a:r>
              <a:rPr lang="pl-PL" sz="1400" kern="0" dirty="0" smtClean="0">
                <a:latin typeface="Calibri" pitchFamily="34" charset="0"/>
              </a:rPr>
              <a:t>M</a:t>
            </a:r>
            <a:r>
              <a:rPr lang="en-GB" sz="1400" kern="0" dirty="0" smtClean="0">
                <a:latin typeface="Calibri" pitchFamily="34" charset="0"/>
              </a:rPr>
              <a:t>ember </a:t>
            </a:r>
            <a:r>
              <a:rPr lang="pl-PL" sz="1400" kern="0" dirty="0" smtClean="0">
                <a:latin typeface="Calibri" pitchFamily="34" charset="0"/>
              </a:rPr>
              <a:t>S</a:t>
            </a:r>
            <a:r>
              <a:rPr lang="en-GB" sz="1400" kern="0" dirty="0" err="1" smtClean="0">
                <a:latin typeface="Calibri" pitchFamily="34" charset="0"/>
              </a:rPr>
              <a:t>tates</a:t>
            </a:r>
            <a:r>
              <a:rPr lang="en-GB" sz="1400" kern="0" dirty="0" smtClean="0">
                <a:latin typeface="Calibri" pitchFamily="34" charset="0"/>
              </a:rPr>
              <a:t> </a:t>
            </a:r>
            <a:r>
              <a:rPr lang="en-GB" sz="1400" kern="0" dirty="0" smtClean="0">
                <a:latin typeface="Calibri" pitchFamily="34" charset="0"/>
              </a:rPr>
              <a:t>and the European Union</a:t>
            </a:r>
          </a:p>
          <a:p>
            <a:pPr marL="171450" indent="-1714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pl-PL" sz="1400" kern="0" dirty="0" smtClean="0">
                <a:latin typeface="Calibri" pitchFamily="34" charset="0"/>
              </a:rPr>
              <a:t>P</a:t>
            </a:r>
            <a:r>
              <a:rPr lang="en-GB" sz="1400" kern="0" dirty="0" err="1" smtClean="0">
                <a:latin typeface="Calibri" pitchFamily="34" charset="0"/>
              </a:rPr>
              <a:t>rincipal</a:t>
            </a:r>
            <a:r>
              <a:rPr lang="en-GB" sz="1400" kern="0" dirty="0" smtClean="0">
                <a:latin typeface="Calibri" pitchFamily="34" charset="0"/>
              </a:rPr>
              <a:t> </a:t>
            </a:r>
            <a:r>
              <a:rPr lang="en-GB" sz="1400" kern="0" dirty="0" smtClean="0">
                <a:latin typeface="Calibri" pitchFamily="34" charset="0"/>
              </a:rPr>
              <a:t>objective - to strengthen the productivity and worldwide competitiveness of companies in Europe</a:t>
            </a:r>
          </a:p>
          <a:p>
            <a:pPr marL="171450" indent="-1714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kern="0" dirty="0" smtClean="0">
                <a:latin typeface="Calibri" pitchFamily="34" charset="0"/>
              </a:rPr>
              <a:t>Requirements for EUREKA Projects:</a:t>
            </a:r>
          </a:p>
          <a:p>
            <a:pPr marL="628650" lvl="1" indent="-1714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kern="0" dirty="0" smtClean="0">
                <a:latin typeface="Calibri" pitchFamily="34" charset="0"/>
              </a:rPr>
              <a:t>The project must be built around innovative R&amp;D with a strong industrial, market, and exploitation orientation,</a:t>
            </a:r>
          </a:p>
          <a:p>
            <a:pPr marL="628650" lvl="1" indent="-1714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kern="0" dirty="0" smtClean="0">
                <a:latin typeface="Calibri" pitchFamily="34" charset="0"/>
              </a:rPr>
              <a:t>There should be at least one collaborating partner in another EUREKA member country,</a:t>
            </a:r>
          </a:p>
          <a:p>
            <a:pPr marL="628650" lvl="1" indent="-1714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kern="0" dirty="0" smtClean="0">
                <a:latin typeface="Calibri" pitchFamily="34" charset="0"/>
              </a:rPr>
              <a:t>There should be secured project funding through the NCRD.</a:t>
            </a:r>
            <a:endParaRPr lang="en-GB" sz="1400" b="1" kern="0" dirty="0" smtClean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  <a:p>
            <a:pPr marL="171450" indent="-1714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kern="0" dirty="0" smtClean="0">
                <a:latin typeface="Calibri" pitchFamily="34" charset="0"/>
              </a:rPr>
              <a:t>Calls for projects twice a year</a:t>
            </a:r>
          </a:p>
          <a:p>
            <a:pPr marL="171450" indent="-1714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GB" sz="1400" kern="0" dirty="0" smtClean="0">
                <a:latin typeface="Calibri" pitchFamily="34" charset="0"/>
              </a:rPr>
              <a:t>Budget: </a:t>
            </a:r>
            <a:r>
              <a:rPr lang="en-GB" sz="1400" b="1" kern="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5 M PLN/year</a:t>
            </a:r>
            <a:endParaRPr lang="en-GB" sz="1400" b="1" kern="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130076" y="260648"/>
            <a:ext cx="6883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International programmes</a:t>
            </a:r>
            <a:endParaRPr lang="en-GB" sz="3200" b="1" dirty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71010" y="4365104"/>
            <a:ext cx="7488832" cy="233910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400" b="1" kern="0" dirty="0" smtClean="0">
                <a:solidFill>
                  <a:prstClr val="white">
                    <a:lumMod val="50000"/>
                  </a:prstClr>
                </a:solidFill>
                <a:latin typeface="Calibri" pitchFamily="34" charset="0"/>
              </a:rPr>
              <a:t>EUROSTARS - </a:t>
            </a:r>
            <a:r>
              <a:rPr lang="en-GB" sz="1400" dirty="0" smtClean="0">
                <a:latin typeface="Calibri" panose="020F0502020204030204" pitchFamily="34" charset="0"/>
              </a:rPr>
              <a:t>joint initiative between EUREKA and the European Commission specifically dedicated to R&amp;D performing SMEs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400" kern="0" dirty="0" smtClean="0">
                <a:solidFill>
                  <a:prstClr val="black"/>
                </a:solidFill>
                <a:latin typeface="Calibri" pitchFamily="34" charset="0"/>
              </a:rPr>
              <a:t>O</a:t>
            </a:r>
            <a:r>
              <a:rPr lang="en-GB" sz="1400" kern="0" dirty="0" err="1" smtClean="0">
                <a:solidFill>
                  <a:prstClr val="black"/>
                </a:solidFill>
                <a:latin typeface="Calibri" pitchFamily="34" charset="0"/>
              </a:rPr>
              <a:t>bjective</a:t>
            </a:r>
            <a:r>
              <a:rPr lang="en-GB" sz="1400" kern="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sz="1400" kern="0" dirty="0" smtClean="0">
                <a:solidFill>
                  <a:prstClr val="black"/>
                </a:solidFill>
                <a:latin typeface="Calibri" pitchFamily="34" charset="0"/>
              </a:rPr>
              <a:t>- to bring increased value to the economy, higher growth and more job opportunities by supporting the R&amp;D-performing SME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400" kern="0" dirty="0" smtClean="0">
                <a:solidFill>
                  <a:prstClr val="black"/>
                </a:solidFill>
                <a:latin typeface="Calibri" pitchFamily="34" charset="0"/>
              </a:rPr>
              <a:t>S</a:t>
            </a:r>
            <a:r>
              <a:rPr lang="en-GB" sz="1400" kern="0" dirty="0" err="1" smtClean="0">
                <a:solidFill>
                  <a:prstClr val="black"/>
                </a:solidFill>
                <a:latin typeface="Calibri" pitchFamily="34" charset="0"/>
              </a:rPr>
              <a:t>upports</a:t>
            </a:r>
            <a:r>
              <a:rPr lang="en-GB" sz="1400" kern="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sz="1400" kern="0" dirty="0" smtClean="0">
                <a:solidFill>
                  <a:prstClr val="black"/>
                </a:solidFill>
                <a:latin typeface="Calibri" pitchFamily="34" charset="0"/>
              </a:rPr>
              <a:t>market-oriented R&amp;D projects with partners from at least two member countries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400" kern="0" dirty="0" smtClean="0">
                <a:solidFill>
                  <a:prstClr val="black"/>
                </a:solidFill>
                <a:latin typeface="Calibri" pitchFamily="34" charset="0"/>
              </a:rPr>
              <a:t>E</a:t>
            </a:r>
            <a:r>
              <a:rPr lang="en-GB" sz="1400" kern="0" dirty="0" err="1" smtClean="0">
                <a:solidFill>
                  <a:prstClr val="black"/>
                </a:solidFill>
                <a:latin typeface="Calibri" pitchFamily="34" charset="0"/>
              </a:rPr>
              <a:t>nables</a:t>
            </a:r>
            <a:r>
              <a:rPr lang="en-GB" sz="1400" kern="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sz="1400" kern="0" dirty="0" smtClean="0">
                <a:solidFill>
                  <a:prstClr val="black"/>
                </a:solidFill>
                <a:latin typeface="Calibri" pitchFamily="34" charset="0"/>
              </a:rPr>
              <a:t>R&amp;D-performing SMEs to improve performance through its support of ‘in-house’ research, and companies to develop closer working relationships with the European research community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400" kern="0" dirty="0" smtClean="0">
                <a:solidFill>
                  <a:prstClr val="black"/>
                </a:solidFill>
                <a:latin typeface="Calibri" pitchFamily="34" charset="0"/>
              </a:rPr>
              <a:t>P</a:t>
            </a:r>
            <a:r>
              <a:rPr lang="en-GB" sz="1400" kern="0" dirty="0" err="1" smtClean="0">
                <a:solidFill>
                  <a:prstClr val="black"/>
                </a:solidFill>
                <a:latin typeface="Calibri" pitchFamily="34" charset="0"/>
              </a:rPr>
              <a:t>rojects</a:t>
            </a:r>
            <a:r>
              <a:rPr lang="en-GB" sz="1400" kern="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GB" sz="1400" kern="0" dirty="0" smtClean="0">
                <a:solidFill>
                  <a:prstClr val="black"/>
                </a:solidFill>
                <a:latin typeface="Calibri" pitchFamily="34" charset="0"/>
              </a:rPr>
              <a:t>can address any technological area and should be aimed at the development of a new product, process or service.</a:t>
            </a:r>
          </a:p>
        </p:txBody>
      </p:sp>
    </p:spTree>
    <p:extLst>
      <p:ext uri="{BB962C8B-B14F-4D97-AF65-F5344CB8AC3E}">
        <p14:creationId xmlns:p14="http://schemas.microsoft.com/office/powerpoint/2010/main" xmlns="" val="27228829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E55BB6B-9656-444C-85DF-1C5848CAAF84}" type="slidenum">
              <a:rPr lang="pl-PL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24</a:t>
            </a:fld>
            <a:endParaRPr lang="pl-PL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7856" y="332656"/>
            <a:ext cx="83742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40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OPA Smart Growth</a:t>
            </a:r>
            <a:endParaRPr lang="en-GB" sz="4000" b="1" i="1" dirty="0" smtClean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7" name="Prostokąt 6"/>
          <p:cNvSpPr>
            <a:spLocks noChangeArrowheads="1"/>
          </p:cNvSpPr>
          <p:nvPr/>
        </p:nvSpPr>
        <p:spPr bwMode="auto">
          <a:xfrm>
            <a:off x="396771" y="1528479"/>
            <a:ext cx="8148711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Strategic objective: increase of economic competitiveness through innovation and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pl-PL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operation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between business and </a:t>
            </a:r>
            <a:r>
              <a:rPr lang="pl-PL" sz="2400" dirty="0" err="1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academia</a:t>
            </a:r>
            <a:endParaRPr lang="en-GB" sz="2400" dirty="0" smtClean="0">
              <a:solidFill>
                <a:prstClr val="black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Beneficiaries: enterprises (esp.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SME</a:t>
            </a:r>
            <a:r>
              <a:rPr lang="pl-PL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research units, business environment, institutions and different forms of their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pl-PL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operation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(clusters, technology platforms, consortia)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Budget: </a:t>
            </a:r>
            <a:r>
              <a:rPr lang="en-GB" sz="2400" b="1" dirty="0" smtClean="0">
                <a:solidFill>
                  <a:srgbClr val="846648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8,614 B €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I axis: Support for R&amp;D of enterprises and </a:t>
            </a:r>
            <a:r>
              <a:rPr lang="en-GB" sz="2400" dirty="0" err="1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scienc</a:t>
            </a:r>
            <a:r>
              <a:rPr lang="pl-PL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GB" sz="2400" dirty="0" err="1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industr</a:t>
            </a:r>
            <a:r>
              <a:rPr lang="pl-PL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y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consortia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IV axis: Increasing the potential of research institutions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4154912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294967295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E55BB6B-9656-444C-85DF-1C5848CAAF84}" type="slidenum">
              <a:rPr lang="pl-PL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25</a:t>
            </a:fld>
            <a:endParaRPr lang="pl-PL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7856" y="332656"/>
            <a:ext cx="83742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40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Conclusion</a:t>
            </a:r>
            <a:r>
              <a:rPr lang="pl-PL" sz="4000" b="1" dirty="0" smtClean="0">
                <a:solidFill>
                  <a:srgbClr val="E68422">
                    <a:lumMod val="50000"/>
                  </a:srgbClr>
                </a:solidFill>
                <a:latin typeface="Calibri" pitchFamily="34" charset="0"/>
              </a:rPr>
              <a:t>s</a:t>
            </a:r>
            <a:endParaRPr lang="en-GB" sz="4000" b="1" i="1" dirty="0" smtClean="0">
              <a:solidFill>
                <a:srgbClr val="E68422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7" name="Prostokąt 6"/>
          <p:cNvSpPr>
            <a:spLocks noChangeArrowheads="1"/>
          </p:cNvSpPr>
          <p:nvPr/>
        </p:nvSpPr>
        <p:spPr bwMode="auto">
          <a:xfrm>
            <a:off x="396771" y="1528479"/>
            <a:ext cx="8148711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Great opportunities for getting funding of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industry</a:t>
            </a:r>
            <a:r>
              <a:rPr lang="pl-PL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relevant </a:t>
            </a: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projects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Steadily growing economy with a remarkable internal market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Impressive human capital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Modern R&amp;D infrastructure</a:t>
            </a:r>
          </a:p>
          <a:p>
            <a:pPr marL="365125" indent="-365125" algn="just">
              <a:spcBef>
                <a:spcPts val="300"/>
              </a:spcBef>
              <a:spcAft>
                <a:spcPts val="300"/>
              </a:spcAft>
              <a:buClr>
                <a:srgbClr val="E68422">
                  <a:lumMod val="50000"/>
                </a:srgbClr>
              </a:buClr>
              <a:buFont typeface="Arial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Do you really need to ask for more?</a:t>
            </a:r>
          </a:p>
        </p:txBody>
      </p:sp>
    </p:spTree>
    <p:extLst>
      <p:ext uri="{BB962C8B-B14F-4D97-AF65-F5344CB8AC3E}">
        <p14:creationId xmlns:p14="http://schemas.microsoft.com/office/powerpoint/2010/main" xmlns="" val="41689055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4086" y="0"/>
            <a:ext cx="9360024" cy="6993903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10344" y="3573016"/>
            <a:ext cx="8733656" cy="93610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pl-PL" sz="2800" dirty="0"/>
              <a:t/>
            </a:r>
            <a:br>
              <a:rPr lang="pl-PL" sz="2800" dirty="0"/>
            </a:br>
            <a:endParaRPr lang="pl-PL" sz="2800" dirty="0"/>
          </a:p>
        </p:txBody>
      </p:sp>
      <p:pic>
        <p:nvPicPr>
          <p:cNvPr id="13" name="Picture 2" descr="C:\Users\m.pytlarczyk\Documents\Logo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251" y="206845"/>
            <a:ext cx="1427437" cy="91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107504" y="1597521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			</a:t>
            </a:r>
          </a:p>
          <a:p>
            <a:endParaRPr lang="pl-PL" sz="3600" b="1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pl-PL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			      </a:t>
            </a:r>
            <a:r>
              <a:rPr lang="pl-PL" sz="3600" b="1" dirty="0" err="1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Thank</a:t>
            </a:r>
            <a:r>
              <a:rPr lang="pl-PL" sz="3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pl-PL" sz="3600" b="1" dirty="0" err="1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you</a:t>
            </a:r>
            <a:endParaRPr lang="en-GB" sz="36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Symbol zastępczy stopki 3"/>
          <p:cNvSpPr>
            <a:spLocks noGrp="1"/>
          </p:cNvSpPr>
          <p:nvPr>
            <p:ph type="ftr" sz="quarter" idx="3"/>
          </p:nvPr>
        </p:nvSpPr>
        <p:spPr>
          <a:xfrm>
            <a:off x="6804248" y="5373216"/>
            <a:ext cx="2016224" cy="1296144"/>
          </a:xfrm>
        </p:spPr>
        <p:txBody>
          <a:bodyPr/>
          <a:lstStyle/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National Centre for Research </a:t>
            </a:r>
            <a:b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</a:br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and Development </a:t>
            </a:r>
          </a:p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47a Nowogrodzka St.</a:t>
            </a:r>
            <a:endParaRPr lang="pl-PL" sz="1200" b="1" dirty="0" smtClean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00-695 Warsaw, Poland</a:t>
            </a:r>
            <a:endParaRPr lang="pl-PL" sz="12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Tel</a:t>
            </a:r>
            <a:r>
              <a:rPr lang="pl-PL" sz="12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: +48 22 39 07 401 </a:t>
            </a:r>
          </a:p>
          <a:p>
            <a:pPr algn="l"/>
            <a:r>
              <a:rPr lang="pl-PL" sz="12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</a:rPr>
              <a:t>www.ncbr.gov.pl</a:t>
            </a:r>
            <a:endParaRPr lang="pl-PL" sz="12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71955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yw pakietu Office">
  <a:themeElements>
    <a:clrScheme name="Kierownictw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NCBIR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Kapita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otyw pakietu Office">
  <a:themeElements>
    <a:clrScheme name="Wielkomiejski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NCBIR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Kapita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yw pakietu Office">
  <a:themeElements>
    <a:clrScheme name="Kierownictw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NCBIR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Kapita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8528</TotalTime>
  <Words>2195</Words>
  <Application>Microsoft Office PowerPoint</Application>
  <PresentationFormat>Pokaz na ekranie (4:3)</PresentationFormat>
  <Paragraphs>387</Paragraphs>
  <Slides>26</Slides>
  <Notes>3</Notes>
  <HiddenSlides>0</HiddenSlides>
  <MMClips>0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26</vt:i4>
      </vt:variant>
    </vt:vector>
  </HeadingPairs>
  <TitlesOfParts>
    <vt:vector size="29" baseType="lpstr">
      <vt:lpstr>Motyw pakietu Office</vt:lpstr>
      <vt:lpstr>2_Motyw pakietu Office</vt:lpstr>
      <vt:lpstr>1_Motyw pakietu Office</vt:lpstr>
      <vt:lpstr> 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Nakłady na B+R w Polsce</dc:title>
  <dc:creator>MonikaWozniak</dc:creator>
  <cp:lastModifiedBy>AndrzejWajs</cp:lastModifiedBy>
  <cp:revision>556</cp:revision>
  <cp:lastPrinted>2013-11-05T11:22:53Z</cp:lastPrinted>
  <dcterms:created xsi:type="dcterms:W3CDTF">2012-08-30T08:32:39Z</dcterms:created>
  <dcterms:modified xsi:type="dcterms:W3CDTF">2014-10-16T10:58:49Z</dcterms:modified>
</cp:coreProperties>
</file>