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tiff" ContentType="image/tif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302" r:id="rId2"/>
    <p:sldId id="376" r:id="rId3"/>
    <p:sldId id="379" r:id="rId4"/>
    <p:sldId id="381" r:id="rId5"/>
    <p:sldId id="355" r:id="rId6"/>
    <p:sldId id="357" r:id="rId7"/>
    <p:sldId id="384" r:id="rId8"/>
    <p:sldId id="385" r:id="rId9"/>
    <p:sldId id="386" r:id="rId10"/>
    <p:sldId id="351" r:id="rId11"/>
    <p:sldId id="350" r:id="rId12"/>
    <p:sldId id="388" r:id="rId13"/>
    <p:sldId id="389" r:id="rId14"/>
    <p:sldId id="343" r:id="rId15"/>
    <p:sldId id="382" r:id="rId16"/>
    <p:sldId id="390" r:id="rId17"/>
    <p:sldId id="297" r:id="rId18"/>
  </p:sldIdLst>
  <p:sldSz cx="9144000" cy="6858000" type="screen4x3"/>
  <p:notesSz cx="6888163" cy="100187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20000"/>
    <a:srgbClr val="8E0000"/>
    <a:srgbClr val="800000"/>
    <a:srgbClr val="003300"/>
    <a:srgbClr val="CC6600"/>
    <a:srgbClr val="006600"/>
    <a:srgbClr val="FFFF99"/>
    <a:srgbClr val="663300"/>
    <a:srgbClr val="452103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34" autoAdjust="0"/>
    <p:restoredTop sz="91756" autoAdjust="0"/>
  </p:normalViewPr>
  <p:slideViewPr>
    <p:cSldViewPr>
      <p:cViewPr>
        <p:scale>
          <a:sx n="60" d="100"/>
          <a:sy n="60" d="100"/>
        </p:scale>
        <p:origin x="-1734" y="-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H:\Odporno&#347;&#263;%20na%20&#347;cierani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style val="11"/>
  <c:chart>
    <c:autoTitleDeleted val="1"/>
    <c:plotArea>
      <c:layout>
        <c:manualLayout>
          <c:layoutTarget val="inner"/>
          <c:xMode val="edge"/>
          <c:yMode val="edge"/>
          <c:x val="0.14431976002999641"/>
          <c:y val="0.10695610965296004"/>
          <c:w val="0.65112280964879599"/>
          <c:h val="0.71818033039987794"/>
        </c:manualLayout>
      </c:layout>
      <c:barChart>
        <c:barDir val="col"/>
        <c:grouping val="clustered"/>
        <c:ser>
          <c:idx val="1"/>
          <c:order val="0"/>
          <c:tx>
            <c:strRef>
              <c:f>Arkusz1!$E$10</c:f>
              <c:strCache>
                <c:ptCount val="1"/>
                <c:pt idx="0">
                  <c:v>Austempering at 320˚C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</c:spPr>
          <c:dLbls>
            <c:dLbl>
              <c:idx val="0"/>
              <c:layout>
                <c:manualLayout>
                  <c:x val="-2.0317460317460331E-2"/>
                  <c:y val="-4.6136101499423404E-3"/>
                </c:manualLayout>
              </c:layout>
              <c:showVal val="1"/>
            </c:dLbl>
            <c:dLbl>
              <c:idx val="1"/>
              <c:layout>
                <c:manualLayout>
                  <c:x val="-1.0158730158730159E-2"/>
                  <c:y val="0"/>
                </c:manualLayout>
              </c:layout>
              <c:showVal val="1"/>
            </c:dLbl>
            <c:showVal val="1"/>
          </c:dLbls>
          <c:val>
            <c:numRef>
              <c:f>(Arkusz1!$J$10,Arkusz1!$J$11)</c:f>
              <c:numCache>
                <c:formatCode>0.0000</c:formatCode>
                <c:ptCount val="2"/>
                <c:pt idx="0">
                  <c:v>5.7700000000000057E-2</c:v>
                </c:pt>
                <c:pt idx="1">
                  <c:v>0.36910000000000021</c:v>
                </c:pt>
              </c:numCache>
            </c:numRef>
          </c:val>
        </c:ser>
        <c:ser>
          <c:idx val="0"/>
          <c:order val="1"/>
          <c:tx>
            <c:strRef>
              <c:f>Arkusz1!$E$6</c:f>
              <c:strCache>
                <c:ptCount val="1"/>
                <c:pt idx="0">
                  <c:v>Quenching and Tempering at 200˚C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dLbls>
            <c:showVal val="1"/>
          </c:dLbls>
          <c:cat>
            <c:strRef>
              <c:f>(Arkusz1!$F$6,Arkusz1!$F$8,Arkusz1!$F$10:$F$11)</c:f>
              <c:strCache>
                <c:ptCount val="4"/>
                <c:pt idx="0">
                  <c:v>200</c:v>
                </c:pt>
                <c:pt idx="1">
                  <c:v>400</c:v>
                </c:pt>
                <c:pt idx="2">
                  <c:v>35HGSA H.I_320-200MPa</c:v>
                </c:pt>
                <c:pt idx="3">
                  <c:v>35HGSA H.I_320-400MPa</c:v>
                </c:pt>
              </c:strCache>
            </c:strRef>
          </c:cat>
          <c:val>
            <c:numRef>
              <c:f>(Arkusz1!$J$6,Arkusz1!$J$8)</c:f>
              <c:numCache>
                <c:formatCode>0.0000</c:formatCode>
                <c:ptCount val="2"/>
                <c:pt idx="0">
                  <c:v>0.19800000000000006</c:v>
                </c:pt>
                <c:pt idx="1">
                  <c:v>0.67990000000000073</c:v>
                </c:pt>
              </c:numCache>
            </c:numRef>
          </c:val>
        </c:ser>
        <c:gapWidth val="300"/>
        <c:axId val="80107392"/>
        <c:axId val="80393728"/>
      </c:barChart>
      <c:catAx>
        <c:axId val="8010739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l-PL"/>
                  <a:t>Load</a:t>
                </a:r>
                <a:r>
                  <a:rPr lang="pl-PL" baseline="0"/>
                  <a:t> [N]</a:t>
                </a:r>
                <a:endParaRPr lang="pl-PL"/>
              </a:p>
            </c:rich>
          </c:tx>
          <c:layout/>
        </c:title>
        <c:numFmt formatCode="General" sourceLinked="1"/>
        <c:majorTickMark val="none"/>
        <c:tickLblPos val="nextTo"/>
        <c:crossAx val="80393728"/>
        <c:crosses val="autoZero"/>
        <c:lblAlgn val="ctr"/>
        <c:lblOffset val="100"/>
        <c:tickLblSkip val="1"/>
      </c:catAx>
      <c:valAx>
        <c:axId val="80393728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pl-PL" baseline="0"/>
                  <a:t>Loss of Volume [mm</a:t>
                </a:r>
                <a:r>
                  <a:rPr lang="pl-PL" baseline="30000"/>
                  <a:t>3</a:t>
                </a:r>
                <a:r>
                  <a:rPr lang="pl-PL" baseline="0"/>
                  <a:t>]</a:t>
                </a:r>
                <a:endParaRPr lang="pl-PL"/>
              </a:p>
            </c:rich>
          </c:tx>
          <c:layout>
            <c:manualLayout>
              <c:xMode val="edge"/>
              <c:yMode val="edge"/>
              <c:x val="1.8133333333333355E-2"/>
              <c:y val="0.26135988883742534"/>
            </c:manualLayout>
          </c:layout>
        </c:title>
        <c:numFmt formatCode="#,##0.00" sourceLinked="0"/>
        <c:tickLblPos val="nextTo"/>
        <c:crossAx val="801073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0532183477065369"/>
          <c:y val="0.24471545468581177"/>
          <c:w val="0.2946781652293477"/>
          <c:h val="0.35924255056353188"/>
        </c:manualLayout>
      </c:layout>
    </c:legend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0936"/>
          </a:xfrm>
          <a:prstGeom prst="rect">
            <a:avLst/>
          </a:prstGeom>
        </p:spPr>
        <p:txBody>
          <a:bodyPr vert="horz" lIns="96602" tIns="48301" rIns="96602" bIns="48301" rtlCol="0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901699" y="0"/>
            <a:ext cx="2984870" cy="500936"/>
          </a:xfrm>
          <a:prstGeom prst="rect">
            <a:avLst/>
          </a:prstGeom>
        </p:spPr>
        <p:txBody>
          <a:bodyPr vert="horz" lIns="96602" tIns="48301" rIns="96602" bIns="48301" rtlCol="0"/>
          <a:lstStyle>
            <a:lvl1pPr algn="r">
              <a:defRPr sz="1300"/>
            </a:lvl1pPr>
          </a:lstStyle>
          <a:p>
            <a:fld id="{BC2E3E0E-9AE8-4F46-91B9-BD3F4E20B513}" type="datetimeFigureOut">
              <a:rPr lang="pl-PL" smtClean="0"/>
              <a:pPr/>
              <a:t>2014-10-14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1" y="9516039"/>
            <a:ext cx="2984870" cy="500936"/>
          </a:xfrm>
          <a:prstGeom prst="rect">
            <a:avLst/>
          </a:prstGeom>
        </p:spPr>
        <p:txBody>
          <a:bodyPr vert="horz" lIns="96602" tIns="48301" rIns="96602" bIns="48301" rtlCol="0" anchor="b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901699" y="9516039"/>
            <a:ext cx="2984870" cy="500936"/>
          </a:xfrm>
          <a:prstGeom prst="rect">
            <a:avLst/>
          </a:prstGeom>
        </p:spPr>
        <p:txBody>
          <a:bodyPr vert="horz" lIns="96602" tIns="48301" rIns="96602" bIns="48301" rtlCol="0" anchor="b"/>
          <a:lstStyle>
            <a:lvl1pPr algn="r">
              <a:defRPr sz="1300"/>
            </a:lvl1pPr>
          </a:lstStyle>
          <a:p>
            <a:fld id="{B36C7977-E74F-4C44-BA30-4444D5890CE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7625110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0936"/>
          </a:xfrm>
          <a:prstGeom prst="rect">
            <a:avLst/>
          </a:prstGeom>
        </p:spPr>
        <p:txBody>
          <a:bodyPr vert="horz" lIns="96602" tIns="48301" rIns="96602" bIns="48301" rtlCol="0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0" cy="500936"/>
          </a:xfrm>
          <a:prstGeom prst="rect">
            <a:avLst/>
          </a:prstGeom>
        </p:spPr>
        <p:txBody>
          <a:bodyPr vert="horz" lIns="96602" tIns="48301" rIns="96602" bIns="48301" rtlCol="0"/>
          <a:lstStyle>
            <a:lvl1pPr algn="r">
              <a:defRPr sz="1300"/>
            </a:lvl1pPr>
          </a:lstStyle>
          <a:p>
            <a:fld id="{847C5867-3825-44D8-9532-FD502AD88AA8}" type="datetimeFigureOut">
              <a:rPr lang="pl-PL" smtClean="0"/>
              <a:pPr/>
              <a:t>2014-10-14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52475"/>
            <a:ext cx="5005387" cy="3756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2" tIns="48301" rIns="96602" bIns="48301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vert="horz" lIns="96602" tIns="48301" rIns="96602" bIns="48301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1" y="9516039"/>
            <a:ext cx="2984870" cy="500936"/>
          </a:xfrm>
          <a:prstGeom prst="rect">
            <a:avLst/>
          </a:prstGeom>
        </p:spPr>
        <p:txBody>
          <a:bodyPr vert="horz" lIns="96602" tIns="48301" rIns="96602" bIns="48301" rtlCol="0" anchor="b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901699" y="9516039"/>
            <a:ext cx="2984870" cy="500936"/>
          </a:xfrm>
          <a:prstGeom prst="rect">
            <a:avLst/>
          </a:prstGeom>
        </p:spPr>
        <p:txBody>
          <a:bodyPr vert="horz" lIns="96602" tIns="48301" rIns="96602" bIns="48301" rtlCol="0" anchor="b"/>
          <a:lstStyle>
            <a:lvl1pPr algn="r">
              <a:defRPr sz="1300"/>
            </a:lvl1pPr>
          </a:lstStyle>
          <a:p>
            <a:fld id="{7CF88A7D-6717-44EA-9524-D5B1B6FE316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063744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CDD96-BF60-444F-9A65-B3B225865CBF}" type="slidenum">
              <a:rPr lang="pl-PL" smtClean="0"/>
              <a:pPr/>
              <a:t>1</a:t>
            </a:fld>
            <a:endParaRPr lang="pl-PL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F88A7D-6717-44EA-9524-D5B1B6FE3164}" type="slidenum">
              <a:rPr lang="pl-PL" smtClean="0"/>
              <a:pPr/>
              <a:t>10</a:t>
            </a:fld>
            <a:endParaRPr lang="pl-P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F88A7D-6717-44EA-9524-D5B1B6FE3164}" type="slidenum">
              <a:rPr lang="pl-PL" smtClean="0"/>
              <a:pPr/>
              <a:t>11</a:t>
            </a:fld>
            <a:endParaRPr lang="pl-P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CDD96-BF60-444F-9A65-B3B225865CBF}" type="slidenum">
              <a:rPr lang="pl-PL" smtClean="0"/>
              <a:pPr/>
              <a:t>12</a:t>
            </a:fld>
            <a:endParaRPr lang="pl-PL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CDD96-BF60-444F-9A65-B3B225865CBF}" type="slidenum">
              <a:rPr lang="pl-PL" smtClean="0"/>
              <a:pPr/>
              <a:t>13</a:t>
            </a:fld>
            <a:endParaRPr lang="pl-P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CDD96-BF60-444F-9A65-B3B225865CBF}" type="slidenum">
              <a:rPr lang="pl-PL" smtClean="0"/>
              <a:pPr/>
              <a:t>14</a:t>
            </a:fld>
            <a:endParaRPr lang="pl-P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F88A7D-6717-44EA-9524-D5B1B6FE3164}" type="slidenum">
              <a:rPr lang="pl-PL" smtClean="0"/>
              <a:pPr/>
              <a:t>15</a:t>
            </a:fld>
            <a:endParaRPr lang="pl-PL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F88A7D-6717-44EA-9524-D5B1B6FE3164}" type="slidenum">
              <a:rPr lang="pl-PL" smtClean="0"/>
              <a:pPr/>
              <a:t>16</a:t>
            </a:fld>
            <a:endParaRPr lang="pl-PL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CDD96-BF60-444F-9A65-B3B225865CBF}" type="slidenum">
              <a:rPr lang="pl-PL" smtClean="0"/>
              <a:pPr/>
              <a:t>17</a:t>
            </a:fld>
            <a:endParaRPr lang="pl-PL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baseline="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CDD96-BF60-444F-9A65-B3B225865CBF}" type="slidenum">
              <a:rPr lang="pl-PL" smtClean="0"/>
              <a:pPr/>
              <a:t>2</a:t>
            </a:fld>
            <a:endParaRPr lang="pl-PL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891814">
              <a:defRPr/>
            </a:pPr>
            <a:endParaRPr lang="en-GB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CDD96-BF60-444F-9A65-B3B225865CBF}" type="slidenum">
              <a:rPr lang="pl-PL" smtClean="0"/>
              <a:pPr/>
              <a:t>3</a:t>
            </a:fld>
            <a:endParaRPr lang="pl-PL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51462" defTabSz="891814">
              <a:spcBef>
                <a:spcPts val="585"/>
              </a:spcBef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CDD96-BF60-444F-9A65-B3B225865CBF}" type="slidenum">
              <a:rPr lang="pl-PL" smtClean="0"/>
              <a:pPr/>
              <a:t>4</a:t>
            </a:fld>
            <a:endParaRPr lang="pl-P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CDD96-BF60-444F-9A65-B3B225865CBF}" type="slidenum">
              <a:rPr lang="pl-PL" smtClean="0"/>
              <a:pPr/>
              <a:t>5</a:t>
            </a:fld>
            <a:endParaRPr lang="pl-P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CDD96-BF60-444F-9A65-B3B225865CBF}" type="slidenum">
              <a:rPr lang="pl-PL" smtClean="0"/>
              <a:pPr/>
              <a:t>6</a:t>
            </a:fld>
            <a:endParaRPr lang="pl-PL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CDD96-BF60-444F-9A65-B3B225865CBF}" type="slidenum">
              <a:rPr lang="pl-PL" smtClean="0"/>
              <a:pPr/>
              <a:t>7</a:t>
            </a:fld>
            <a:endParaRPr lang="pl-P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baseline="0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CDD96-BF60-444F-9A65-B3B225865CBF}" type="slidenum">
              <a:rPr lang="pl-PL" smtClean="0"/>
              <a:pPr/>
              <a:t>8</a:t>
            </a:fld>
            <a:endParaRPr lang="pl-P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u="none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CDD96-BF60-444F-9A65-B3B225865CBF}" type="slidenum">
              <a:rPr lang="pl-PL" smtClean="0"/>
              <a:pPr/>
              <a:t>9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F2399-632C-44B6-B293-72B91ADF8C14}" type="datetime1">
              <a:rPr lang="pl-PL" smtClean="0"/>
              <a:pPr/>
              <a:t>2014-10-14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A17DC-0674-4C0E-839F-AC15FBF3A13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693291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AECA8-DA35-47A5-B204-448110D1E084}" type="datetime1">
              <a:rPr lang="pl-PL" smtClean="0"/>
              <a:pPr/>
              <a:t>2014-10-14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A17DC-0674-4C0E-839F-AC15FBF3A13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377308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265C7-5EC5-4A63-861C-44C2C33DC582}" type="datetime1">
              <a:rPr lang="pl-PL" smtClean="0"/>
              <a:pPr/>
              <a:t>2014-10-14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A17DC-0674-4C0E-839F-AC15FBF3A13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513013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90330-338E-4959-9608-A1BE09719A44}" type="datetime1">
              <a:rPr lang="pl-PL" smtClean="0"/>
              <a:pPr/>
              <a:t>2014-10-14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A17DC-0674-4C0E-839F-AC15FBF3A13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4155611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EC8E2-B13D-403A-943E-AF8C13E4DED0}" type="datetime1">
              <a:rPr lang="pl-PL" smtClean="0"/>
              <a:pPr/>
              <a:t>2014-10-14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A17DC-0674-4C0E-839F-AC15FBF3A13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4072966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5229F-38D6-41F7-AF50-7B5A245A807E}" type="datetime1">
              <a:rPr lang="pl-PL" smtClean="0"/>
              <a:pPr/>
              <a:t>2014-10-14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A17DC-0674-4C0E-839F-AC15FBF3A13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928248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A22CB-4187-427D-8F16-E0421AFE2E80}" type="datetime1">
              <a:rPr lang="pl-PL" smtClean="0"/>
              <a:pPr/>
              <a:t>2014-10-14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A17DC-0674-4C0E-839F-AC15FBF3A13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157041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055E7-051C-46DB-B9DE-0741F6639F2E}" type="datetime1">
              <a:rPr lang="pl-PL" smtClean="0"/>
              <a:pPr/>
              <a:t>2014-10-14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A17DC-0674-4C0E-839F-AC15FBF3A13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83951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5B11-3DD3-40FF-9002-758FBB4FA6A2}" type="datetime1">
              <a:rPr lang="pl-PL" smtClean="0"/>
              <a:pPr/>
              <a:t>2014-10-14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A17DC-0674-4C0E-839F-AC15FBF3A13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715701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BCD3E-F8DA-478E-B034-D227E1B3F805}" type="datetime1">
              <a:rPr lang="pl-PL" smtClean="0"/>
              <a:pPr/>
              <a:t>2014-10-14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A17DC-0674-4C0E-839F-AC15FBF3A13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978154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777B-BB3B-4BB5-BA08-9F9E1979A1E6}" type="datetime1">
              <a:rPr lang="pl-PL" smtClean="0"/>
              <a:pPr/>
              <a:t>2014-10-14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A17DC-0674-4C0E-839F-AC15FBF3A13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95526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9981F1-FFB3-4F3C-985C-18FC2EFDDA18}" type="datetime1">
              <a:rPr lang="pl-PL" smtClean="0"/>
              <a:pPr/>
              <a:t>2014-10-14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A17DC-0674-4C0E-839F-AC15FBF3A13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788631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nanostal.eu/" TargetMode="External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hyperlink" Target="mailto:wswiatni@inmat.pw.edu.pl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tiff"/><Relationship Id="rId4" Type="http://schemas.openxmlformats.org/officeDocument/2006/relationships/image" Target="../media/image15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115616" y="58142"/>
            <a:ext cx="6834188" cy="558993"/>
            <a:chOff x="501" y="503"/>
            <a:chExt cx="10761" cy="880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501" y="638"/>
              <a:ext cx="10761" cy="745"/>
              <a:chOff x="-981" y="424"/>
              <a:chExt cx="10761" cy="829"/>
            </a:xfrm>
          </p:grpSpPr>
          <p:pic>
            <p:nvPicPr>
              <p:cNvPr id="1031" name="Picture 7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31" y="431"/>
                <a:ext cx="2449" cy="82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</p:pic>
          <p:pic>
            <p:nvPicPr>
              <p:cNvPr id="1032" name="Picture 8"/>
              <p:cNvPicPr>
                <a:picLocks noChangeAspect="1" noChangeArrowheads="1"/>
              </p:cNvPicPr>
              <p:nvPr/>
            </p:nvPicPr>
            <p:blipFill rotWithShape="1">
              <a:blip r:embed="rId5" cstate="print"/>
              <a:srcRect t="26263" b="23085"/>
              <a:stretch/>
            </p:blipFill>
            <p:spPr bwMode="auto">
              <a:xfrm>
                <a:off x="-981" y="424"/>
                <a:ext cx="3288" cy="819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</p:pic>
        </p:grpSp>
        <p:graphicFrame>
          <p:nvGraphicFramePr>
            <p:cNvPr id="1033" name="Object 9"/>
            <p:cNvGraphicFramePr>
              <a:graphicFrameLocks noChangeAspect="1"/>
            </p:cNvGraphicFramePr>
            <p:nvPr/>
          </p:nvGraphicFramePr>
          <p:xfrm>
            <a:off x="4777" y="503"/>
            <a:ext cx="3089" cy="735"/>
          </p:xfrm>
          <a:graphic>
            <a:graphicData uri="http://schemas.openxmlformats.org/presentationml/2006/ole">
              <p:oleObj spid="_x0000_s143374" name="Picture" r:id="rId6" imgW="1816100" imgH="457200" progId="Word.Picture.8">
                <p:embed/>
              </p:oleObj>
            </a:graphicData>
          </a:graphic>
        </p:graphicFrame>
      </p:grpSp>
      <p:cxnSp>
        <p:nvCxnSpPr>
          <p:cNvPr id="14" name="Łącznik prosty 13"/>
          <p:cNvCxnSpPr/>
          <p:nvPr/>
        </p:nvCxnSpPr>
        <p:spPr>
          <a:xfrm flipH="1">
            <a:off x="0" y="62068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44" y="6309320"/>
            <a:ext cx="1728192" cy="506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5" name="Text Box 11"/>
          <p:cNvSpPr txBox="1">
            <a:spLocks noChangeArrowheads="1"/>
          </p:cNvSpPr>
          <p:nvPr/>
        </p:nvSpPr>
        <p:spPr bwMode="auto">
          <a:xfrm>
            <a:off x="2339752" y="6381328"/>
            <a:ext cx="4176464" cy="36004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Tx/>
              <a:buNone/>
              <a:tabLst/>
            </a:pPr>
            <a:r>
              <a:rPr kumimoji="0" lang="pl-PL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Projekt współfinansowany ze środków Europejskiego Funduszu Rozwoju Regionalnego w ramach Programu Operacyjnego Innowacyjna Gospodarka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Łącznik prosty 17"/>
          <p:cNvCxnSpPr/>
          <p:nvPr/>
        </p:nvCxnSpPr>
        <p:spPr>
          <a:xfrm flipH="1">
            <a:off x="0" y="630932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ytuł 7"/>
          <p:cNvSpPr txBox="1">
            <a:spLocks/>
          </p:cNvSpPr>
          <p:nvPr/>
        </p:nvSpPr>
        <p:spPr>
          <a:xfrm>
            <a:off x="0" y="1556792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spcBef>
                <a:spcPts val="0"/>
              </a:spcBef>
            </a:pP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Nanocrystalline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 structures in steels produced</a:t>
            </a:r>
            <a:r>
              <a:rPr lang="pl-PL" sz="32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pl-PL" sz="32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 by heat treatment processes</a:t>
            </a:r>
            <a:endParaRPr lang="pl-PL" sz="32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827584" y="2852936"/>
            <a:ext cx="7632848" cy="79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algn="ctr">
              <a:spcBef>
                <a:spcPct val="20000"/>
              </a:spcBef>
            </a:pPr>
            <a:r>
              <a:rPr lang="pl-PL" sz="2200" b="1" i="1" dirty="0" smtClean="0">
                <a:solidFill>
                  <a:srgbClr val="002060"/>
                </a:solidFill>
                <a:latin typeface="Arial Narrow" pitchFamily="34" charset="0"/>
              </a:rPr>
              <a:t>Krzysztof Wasiak</a:t>
            </a:r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179512" y="3356992"/>
            <a:ext cx="8686800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000" dirty="0" smtClean="0">
                <a:solidFill>
                  <a:srgbClr val="003300"/>
                </a:solidFill>
                <a:latin typeface="Arial Narrow" pitchFamily="34" charset="0"/>
              </a:rPr>
              <a:t>Faculty of Materials Science and Engineering</a:t>
            </a:r>
            <a:r>
              <a:rPr lang="en-GB" sz="2000" dirty="0" smtClean="0">
                <a:solidFill>
                  <a:srgbClr val="003300"/>
                </a:solidFill>
                <a:latin typeface="Arial Narrow" pitchFamily="34" charset="0"/>
              </a:rPr>
              <a:t>, Warsaw University of Technology</a:t>
            </a:r>
          </a:p>
          <a:p>
            <a:pPr lvl="0" algn="ctr"/>
            <a:r>
              <a:rPr lang="en-GB" sz="2000" dirty="0" smtClean="0">
                <a:solidFill>
                  <a:srgbClr val="003300"/>
                </a:solidFill>
                <a:latin typeface="Arial Narrow" pitchFamily="34" charset="0"/>
              </a:rPr>
              <a:t>ul. Wołoska 141, 02-507 Warszawa</a:t>
            </a:r>
          </a:p>
          <a:p>
            <a:pPr algn="ctr"/>
            <a:endParaRPr lang="pl-PL" dirty="0" smtClean="0"/>
          </a:p>
          <a:p>
            <a:pPr algn="r"/>
            <a:r>
              <a:rPr lang="pl-PL" dirty="0" smtClean="0"/>
              <a:t>Project Manager: </a:t>
            </a:r>
            <a:r>
              <a:rPr lang="pl-PL" b="1" dirty="0" smtClean="0"/>
              <a:t>Prof. </a:t>
            </a:r>
            <a:r>
              <a:rPr lang="pl-PL" b="1" dirty="0" err="1" smtClean="0"/>
              <a:t>nzw</a:t>
            </a:r>
            <a:r>
              <a:rPr lang="pl-PL" b="1" dirty="0" smtClean="0"/>
              <a:t>. dr hab. inż. Wiesław Świątnicki</a:t>
            </a:r>
          </a:p>
          <a:p>
            <a:pPr lvl="0" algn="ctr"/>
            <a:r>
              <a:rPr lang="en-GB" sz="2000" dirty="0" smtClean="0">
                <a:solidFill>
                  <a:srgbClr val="003300"/>
                </a:solidFill>
              </a:rPr>
              <a:t/>
            </a:r>
            <a:br>
              <a:rPr lang="en-GB" sz="2000" dirty="0" smtClean="0">
                <a:solidFill>
                  <a:srgbClr val="003300"/>
                </a:solidFill>
              </a:rPr>
            </a:br>
            <a:r>
              <a:rPr lang="en-GB" sz="2000" i="1" dirty="0" smtClean="0">
                <a:solidFill>
                  <a:srgbClr val="0000FF"/>
                </a:solidFill>
              </a:rPr>
              <a:t> </a:t>
            </a:r>
            <a:r>
              <a:rPr lang="en-GB" i="1" dirty="0" smtClean="0">
                <a:solidFill>
                  <a:srgbClr val="0000FF"/>
                </a:solidFill>
                <a:hlinkClick r:id="rId8"/>
              </a:rPr>
              <a:t>www.nanostal.eu</a:t>
            </a:r>
            <a:endParaRPr lang="en-GB" i="1" dirty="0" smtClean="0">
              <a:solidFill>
                <a:srgbClr val="0000FF"/>
              </a:solidFill>
            </a:endParaRPr>
          </a:p>
          <a:p>
            <a:pPr lvl="0" algn="ctr"/>
            <a:r>
              <a:rPr lang="en-GB" i="1" dirty="0" smtClean="0">
                <a:solidFill>
                  <a:srgbClr val="0000FF"/>
                </a:solidFill>
              </a:rPr>
              <a:t>E-mail: </a:t>
            </a:r>
            <a:r>
              <a:rPr lang="en-GB" i="1" dirty="0" smtClean="0">
                <a:solidFill>
                  <a:srgbClr val="0000FF"/>
                </a:solidFill>
                <a:hlinkClick r:id="rId9"/>
              </a:rPr>
              <a:t>wieslaw.swiatnicki@nanostal.eu</a:t>
            </a:r>
            <a:r>
              <a:rPr lang="en-GB" i="1" dirty="0" smtClean="0">
                <a:solidFill>
                  <a:srgbClr val="0000FF"/>
                </a:solidFill>
              </a:rPr>
              <a:t> </a:t>
            </a:r>
            <a:endParaRPr lang="en-GB" i="1" dirty="0">
              <a:solidFill>
                <a:srgbClr val="0000FF"/>
              </a:solidFill>
            </a:endParaRPr>
          </a:p>
        </p:txBody>
      </p:sp>
      <p:sp>
        <p:nvSpPr>
          <p:cNvPr id="19" name="Prostokąt 18"/>
          <p:cNvSpPr/>
          <p:nvPr/>
        </p:nvSpPr>
        <p:spPr>
          <a:xfrm>
            <a:off x="0" y="692696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Nanotechnology and Advanced Materials for Innovative Industry</a:t>
            </a:r>
            <a:r>
              <a:rPr lang="en-US" b="1" i="1" dirty="0" smtClean="0"/>
              <a:t>, N</a:t>
            </a:r>
            <a:r>
              <a:rPr lang="pl-PL" b="1" i="1" dirty="0" smtClean="0"/>
              <a:t>anoPl2014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199441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4644008" y="4509120"/>
            <a:ext cx="4392488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55588">
              <a:buClrTx/>
            </a:pPr>
            <a:r>
              <a:rPr lang="pl-PL" sz="2000" dirty="0" err="1" smtClean="0"/>
              <a:t>Thickness</a:t>
            </a:r>
            <a:r>
              <a:rPr lang="pl-PL" sz="2000" dirty="0" smtClean="0"/>
              <a:t> of </a:t>
            </a:r>
            <a:r>
              <a:rPr lang="pl-PL" sz="2000" dirty="0" err="1" smtClean="0"/>
              <a:t>ferritic</a:t>
            </a:r>
            <a:r>
              <a:rPr lang="pl-PL" sz="2000" dirty="0" smtClean="0"/>
              <a:t> </a:t>
            </a:r>
            <a:r>
              <a:rPr lang="pl-PL" sz="2000" dirty="0" err="1" smtClean="0"/>
              <a:t>plates</a:t>
            </a:r>
            <a:r>
              <a:rPr lang="pl-PL" sz="2000" dirty="0" smtClean="0"/>
              <a:t>: </a:t>
            </a:r>
            <a:r>
              <a:rPr lang="pl-PL" sz="2000" b="1" dirty="0" smtClean="0"/>
              <a:t>65 ± 4 </a:t>
            </a:r>
            <a:r>
              <a:rPr lang="pl-PL" sz="2000" b="1" dirty="0" err="1" smtClean="0"/>
              <a:t>nm</a:t>
            </a:r>
            <a:endParaRPr lang="pl-PL" sz="2000" b="1" dirty="0" smtClean="0"/>
          </a:p>
          <a:p>
            <a:pPr defTabSz="255588"/>
            <a:r>
              <a:rPr lang="pl-PL" sz="2000" dirty="0" err="1" smtClean="0"/>
              <a:t>Thickness</a:t>
            </a:r>
            <a:r>
              <a:rPr lang="pl-PL" sz="2000" dirty="0" smtClean="0"/>
              <a:t> of  </a:t>
            </a:r>
            <a:r>
              <a:rPr lang="pl-PL" sz="2000" dirty="0" err="1" smtClean="0"/>
              <a:t>austenite</a:t>
            </a:r>
            <a:r>
              <a:rPr lang="pl-PL" sz="2000" dirty="0" smtClean="0"/>
              <a:t> </a:t>
            </a:r>
            <a:r>
              <a:rPr lang="pl-PL" sz="2000" dirty="0" err="1" smtClean="0"/>
              <a:t>layers</a:t>
            </a:r>
            <a:r>
              <a:rPr lang="pl-PL" sz="2000" dirty="0" smtClean="0"/>
              <a:t>: </a:t>
            </a:r>
            <a:r>
              <a:rPr lang="pl-PL" sz="2000" b="1" dirty="0" smtClean="0"/>
              <a:t>26 ± 2 </a:t>
            </a:r>
            <a:r>
              <a:rPr lang="pl-PL" sz="2000" b="1" dirty="0" err="1" smtClean="0"/>
              <a:t>nm</a:t>
            </a:r>
            <a:endParaRPr lang="pl-PL" sz="2000" b="1" dirty="0" smtClean="0"/>
          </a:p>
          <a:p>
            <a:pPr algn="ctr"/>
            <a:endParaRPr lang="pl-PL" b="1" dirty="0"/>
          </a:p>
        </p:txBody>
      </p:sp>
      <p:sp>
        <p:nvSpPr>
          <p:cNvPr id="6" name="Prostokąt 5"/>
          <p:cNvSpPr/>
          <p:nvPr/>
        </p:nvSpPr>
        <p:spPr>
          <a:xfrm>
            <a:off x="0" y="332656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l-PL" sz="2800" b="1" dirty="0" err="1" smtClean="0">
                <a:solidFill>
                  <a:srgbClr val="920000"/>
                </a:solidFill>
              </a:rPr>
              <a:t>Nanobainitic</a:t>
            </a:r>
            <a:r>
              <a:rPr lang="pl-PL" sz="2800" b="1" dirty="0" smtClean="0">
                <a:solidFill>
                  <a:srgbClr val="920000"/>
                </a:solidFill>
              </a:rPr>
              <a:t> </a:t>
            </a:r>
            <a:r>
              <a:rPr lang="en-US" sz="2800" b="1" dirty="0" smtClean="0">
                <a:solidFill>
                  <a:srgbClr val="920000"/>
                </a:solidFill>
              </a:rPr>
              <a:t>structure of the carburized surface layer </a:t>
            </a:r>
            <a:r>
              <a:rPr lang="pl-PL" sz="2800" b="1" dirty="0" err="1" smtClean="0">
                <a:solidFill>
                  <a:srgbClr val="920000"/>
                </a:solidFill>
              </a:rPr>
              <a:t>in</a:t>
            </a:r>
            <a:r>
              <a:rPr lang="en-US" sz="2800" b="1" dirty="0" smtClean="0">
                <a:solidFill>
                  <a:srgbClr val="920000"/>
                </a:solidFill>
              </a:rPr>
              <a:t> 35CrSiMn5-5-4 steel after </a:t>
            </a:r>
            <a:r>
              <a:rPr lang="en-US" sz="2800" b="1" dirty="0" err="1" smtClean="0">
                <a:solidFill>
                  <a:srgbClr val="920000"/>
                </a:solidFill>
              </a:rPr>
              <a:t>austempering</a:t>
            </a:r>
            <a:r>
              <a:rPr lang="en-US" sz="2800" b="1" dirty="0" smtClean="0">
                <a:solidFill>
                  <a:srgbClr val="920000"/>
                </a:solidFill>
              </a:rPr>
              <a:t> at 320°C</a:t>
            </a:r>
            <a:r>
              <a:rPr lang="pl-PL" sz="2800" b="1" dirty="0" smtClean="0">
                <a:solidFill>
                  <a:srgbClr val="920000"/>
                </a:solidFill>
              </a:rPr>
              <a:t>-24h</a:t>
            </a:r>
            <a:endParaRPr lang="pl-PL" sz="2800" b="1" dirty="0">
              <a:solidFill>
                <a:srgbClr val="920000"/>
              </a:solidFill>
              <a:latin typeface="+mj-lt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7452320" y="5949280"/>
            <a:ext cx="1411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solidFill>
                  <a:srgbClr val="0070C0"/>
                </a:solidFill>
              </a:rPr>
              <a:t>Fot. </a:t>
            </a:r>
            <a:r>
              <a:rPr lang="pl-PL" i="1" dirty="0" smtClean="0">
                <a:solidFill>
                  <a:srgbClr val="0070C0"/>
                </a:solidFill>
              </a:rPr>
              <a:t>E. </a:t>
            </a:r>
            <a:r>
              <a:rPr lang="pl-PL" i="1" dirty="0" err="1" smtClean="0">
                <a:solidFill>
                  <a:srgbClr val="0070C0"/>
                </a:solidFill>
              </a:rPr>
              <a:t>Skołek</a:t>
            </a:r>
            <a:endParaRPr lang="pl-PL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1340768"/>
            <a:ext cx="3586503" cy="2604115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1340768"/>
            <a:ext cx="3586503" cy="2604115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4005064"/>
            <a:ext cx="3586505" cy="2604115"/>
          </a:xfrm>
          <a:prstGeom prst="rect">
            <a:avLst/>
          </a:prstGeom>
        </p:spPr>
      </p:pic>
      <p:sp>
        <p:nvSpPr>
          <p:cNvPr id="12" name="Prostokąt 11"/>
          <p:cNvSpPr/>
          <p:nvPr/>
        </p:nvSpPr>
        <p:spPr>
          <a:xfrm>
            <a:off x="539552" y="2276872"/>
            <a:ext cx="420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BF</a:t>
            </a:r>
            <a:endParaRPr lang="pl-PL" dirty="0"/>
          </a:p>
        </p:txBody>
      </p:sp>
      <p:sp>
        <p:nvSpPr>
          <p:cNvPr id="13" name="Prostokąt 12"/>
          <p:cNvSpPr/>
          <p:nvPr/>
        </p:nvSpPr>
        <p:spPr>
          <a:xfrm>
            <a:off x="611560" y="4869160"/>
            <a:ext cx="420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BF</a:t>
            </a:r>
            <a:endParaRPr lang="pl-PL" dirty="0"/>
          </a:p>
        </p:txBody>
      </p:sp>
      <p:sp>
        <p:nvSpPr>
          <p:cNvPr id="14" name="Prostokąt 13"/>
          <p:cNvSpPr/>
          <p:nvPr/>
        </p:nvSpPr>
        <p:spPr>
          <a:xfrm>
            <a:off x="8244408" y="2204864"/>
            <a:ext cx="436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 smtClean="0"/>
              <a:t>DF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5436096" y="332656"/>
            <a:ext cx="3600400" cy="923330"/>
          </a:xfrm>
          <a:prstGeom prst="rect">
            <a:avLst/>
          </a:prstGeom>
          <a:solidFill>
            <a:srgbClr val="FFFF99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b="1" dirty="0" smtClean="0"/>
              <a:t>Hardness</a:t>
            </a:r>
            <a:r>
              <a:rPr lang="pl-PL" b="1" dirty="0" smtClean="0"/>
              <a:t> </a:t>
            </a:r>
            <a:r>
              <a:rPr lang="en-US" b="1" dirty="0" smtClean="0"/>
              <a:t>profiles </a:t>
            </a:r>
            <a:r>
              <a:rPr lang="en-US" b="1" dirty="0"/>
              <a:t>in the carburized surface layer </a:t>
            </a:r>
            <a:r>
              <a:rPr lang="en-US" b="1" dirty="0" smtClean="0"/>
              <a:t>on </a:t>
            </a:r>
            <a:r>
              <a:rPr lang="en-US" b="1" dirty="0"/>
              <a:t>35CrSiMn5-5-4 steel after various heat treatment</a:t>
            </a:r>
            <a:endParaRPr lang="pl-PL" b="1" dirty="0"/>
          </a:p>
        </p:txBody>
      </p:sp>
      <p:sp>
        <p:nvSpPr>
          <p:cNvPr id="8" name="Prostokąt 7"/>
          <p:cNvSpPr/>
          <p:nvPr/>
        </p:nvSpPr>
        <p:spPr>
          <a:xfrm>
            <a:off x="5543600" y="2060848"/>
            <a:ext cx="3600400" cy="923330"/>
          </a:xfrm>
          <a:prstGeom prst="rect">
            <a:avLst/>
          </a:prstGeom>
          <a:solidFill>
            <a:srgbClr val="FFFF99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b="1" dirty="0"/>
              <a:t>Volumetric wear of the carburized surface layers on 35CrSiMn5-5-4 steel after various heat treatment</a:t>
            </a:r>
            <a:endParaRPr lang="pl-PL" b="1" dirty="0"/>
          </a:p>
        </p:txBody>
      </p:sp>
      <p:pic>
        <p:nvPicPr>
          <p:cNvPr id="15" name="Obraz 14" descr="microhardness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116632"/>
            <a:ext cx="5119467" cy="3710885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2915816" y="6309320"/>
            <a:ext cx="1148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 smtClean="0">
                <a:solidFill>
                  <a:srgbClr val="0070C0"/>
                </a:solidFill>
              </a:rPr>
              <a:t>K. Wasiak </a:t>
            </a:r>
            <a:endParaRPr lang="pl-PL" i="1" dirty="0"/>
          </a:p>
        </p:txBody>
      </p:sp>
      <p:sp>
        <p:nvSpPr>
          <p:cNvPr id="9" name="Prostokąt 8"/>
          <p:cNvSpPr/>
          <p:nvPr/>
        </p:nvSpPr>
        <p:spPr>
          <a:xfrm>
            <a:off x="0" y="4509120"/>
            <a:ext cx="4139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Wingdings" pitchFamily="2" charset="2"/>
              <a:buChar char="Ø"/>
            </a:pPr>
            <a:r>
              <a:rPr lang="pl-PL" b="1" dirty="0" err="1" smtClean="0">
                <a:solidFill>
                  <a:srgbClr val="003300"/>
                </a:solidFill>
                <a:cs typeface="Arial" pitchFamily="34" charset="0"/>
              </a:rPr>
              <a:t>Surface</a:t>
            </a:r>
            <a:r>
              <a:rPr lang="pl-PL" b="1" dirty="0" smtClean="0">
                <a:solidFill>
                  <a:srgbClr val="003300"/>
                </a:solidFill>
                <a:cs typeface="Arial" pitchFamily="34" charset="0"/>
              </a:rPr>
              <a:t> </a:t>
            </a:r>
            <a:r>
              <a:rPr lang="pl-PL" b="1" dirty="0" err="1" smtClean="0">
                <a:solidFill>
                  <a:srgbClr val="003300"/>
                </a:solidFill>
                <a:cs typeface="Arial" pitchFamily="34" charset="0"/>
              </a:rPr>
              <a:t>layers</a:t>
            </a:r>
            <a:r>
              <a:rPr lang="pl-PL" b="1" dirty="0" smtClean="0">
                <a:solidFill>
                  <a:srgbClr val="003300"/>
                </a:solidFill>
                <a:cs typeface="Arial" pitchFamily="34" charset="0"/>
              </a:rPr>
              <a:t> of </a:t>
            </a:r>
            <a:r>
              <a:rPr lang="pl-PL" b="1" dirty="0" err="1" smtClean="0">
                <a:solidFill>
                  <a:srgbClr val="003300"/>
                </a:solidFill>
                <a:cs typeface="Arial" pitchFamily="34" charset="0"/>
              </a:rPr>
              <a:t>carburized</a:t>
            </a:r>
            <a:r>
              <a:rPr lang="pl-PL" b="1" dirty="0" smtClean="0">
                <a:solidFill>
                  <a:srgbClr val="003300"/>
                </a:solidFill>
                <a:cs typeface="Arial" pitchFamily="34" charset="0"/>
              </a:rPr>
              <a:t> steel </a:t>
            </a:r>
            <a:r>
              <a:rPr lang="pl-PL" b="1" dirty="0" err="1" smtClean="0">
                <a:solidFill>
                  <a:srgbClr val="003300"/>
                </a:solidFill>
                <a:cs typeface="Arial" pitchFamily="34" charset="0"/>
              </a:rPr>
              <a:t>with</a:t>
            </a:r>
            <a:r>
              <a:rPr lang="pl-PL" b="1" dirty="0" smtClean="0">
                <a:solidFill>
                  <a:srgbClr val="003300"/>
                </a:solidFill>
                <a:cs typeface="Arial" pitchFamily="34" charset="0"/>
              </a:rPr>
              <a:t> </a:t>
            </a:r>
            <a:r>
              <a:rPr lang="pl-PL" b="1" dirty="0" err="1" smtClean="0">
                <a:solidFill>
                  <a:srgbClr val="003300"/>
                </a:solidFill>
                <a:cs typeface="Arial" pitchFamily="34" charset="0"/>
              </a:rPr>
              <a:t>nanobainitic</a:t>
            </a:r>
            <a:r>
              <a:rPr lang="pl-PL" b="1" dirty="0" smtClean="0">
                <a:solidFill>
                  <a:srgbClr val="003300"/>
                </a:solidFill>
                <a:cs typeface="Arial" pitchFamily="34" charset="0"/>
              </a:rPr>
              <a:t> </a:t>
            </a:r>
            <a:r>
              <a:rPr lang="pl-PL" b="1" dirty="0" err="1" smtClean="0">
                <a:solidFill>
                  <a:srgbClr val="003300"/>
                </a:solidFill>
                <a:cs typeface="Arial" pitchFamily="34" charset="0"/>
              </a:rPr>
              <a:t>structure</a:t>
            </a:r>
            <a:r>
              <a:rPr lang="pl-PL" b="1" dirty="0" smtClean="0">
                <a:solidFill>
                  <a:srgbClr val="003300"/>
                </a:solidFill>
                <a:cs typeface="Arial" pitchFamily="34" charset="0"/>
              </a:rPr>
              <a:t> </a:t>
            </a:r>
            <a:r>
              <a:rPr lang="pl-PL" b="1" dirty="0" err="1" smtClean="0">
                <a:solidFill>
                  <a:srgbClr val="003300"/>
                </a:solidFill>
                <a:cs typeface="Arial" pitchFamily="34" charset="0"/>
              </a:rPr>
              <a:t>exhibit</a:t>
            </a:r>
            <a:r>
              <a:rPr lang="pl-PL" b="1" dirty="0" smtClean="0">
                <a:solidFill>
                  <a:srgbClr val="003300"/>
                </a:solidFill>
                <a:cs typeface="Arial" pitchFamily="34" charset="0"/>
              </a:rPr>
              <a:t> </a:t>
            </a:r>
            <a:r>
              <a:rPr lang="pl-PL" b="1" dirty="0" err="1" smtClean="0">
                <a:solidFill>
                  <a:srgbClr val="003300"/>
                </a:solidFill>
                <a:cs typeface="Arial" pitchFamily="34" charset="0"/>
              </a:rPr>
              <a:t>better</a:t>
            </a:r>
            <a:r>
              <a:rPr lang="pl-PL" b="1" dirty="0" smtClean="0">
                <a:solidFill>
                  <a:srgbClr val="003300"/>
                </a:solidFill>
                <a:cs typeface="Arial" pitchFamily="34" charset="0"/>
              </a:rPr>
              <a:t> </a:t>
            </a:r>
            <a:r>
              <a:rPr lang="pl-PL" b="1" dirty="0" err="1" smtClean="0">
                <a:solidFill>
                  <a:srgbClr val="003300"/>
                </a:solidFill>
                <a:cs typeface="Arial" pitchFamily="34" charset="0"/>
              </a:rPr>
              <a:t>wear</a:t>
            </a:r>
            <a:r>
              <a:rPr lang="pl-PL" b="1" dirty="0" smtClean="0">
                <a:solidFill>
                  <a:srgbClr val="003300"/>
                </a:solidFill>
                <a:cs typeface="Arial" pitchFamily="34" charset="0"/>
              </a:rPr>
              <a:t> </a:t>
            </a:r>
            <a:r>
              <a:rPr lang="pl-PL" b="1" dirty="0" err="1" smtClean="0">
                <a:solidFill>
                  <a:srgbClr val="003300"/>
                </a:solidFill>
                <a:cs typeface="Arial" pitchFamily="34" charset="0"/>
              </a:rPr>
              <a:t>resistance</a:t>
            </a:r>
            <a:r>
              <a:rPr lang="pl-PL" b="1" dirty="0" smtClean="0">
                <a:solidFill>
                  <a:srgbClr val="003300"/>
                </a:solidFill>
                <a:cs typeface="Arial" pitchFamily="34" charset="0"/>
              </a:rPr>
              <a:t> </a:t>
            </a:r>
            <a:r>
              <a:rPr lang="pl-PL" b="1" dirty="0" err="1" smtClean="0">
                <a:solidFill>
                  <a:srgbClr val="003300"/>
                </a:solidFill>
                <a:cs typeface="Arial" pitchFamily="34" charset="0"/>
              </a:rPr>
              <a:t>compared</a:t>
            </a:r>
            <a:r>
              <a:rPr lang="pl-PL" b="1" dirty="0" smtClean="0">
                <a:solidFill>
                  <a:srgbClr val="003300"/>
                </a:solidFill>
                <a:cs typeface="Arial" pitchFamily="34" charset="0"/>
              </a:rPr>
              <a:t> to the </a:t>
            </a:r>
            <a:r>
              <a:rPr lang="pl-PL" b="1" dirty="0" err="1" smtClean="0">
                <a:solidFill>
                  <a:srgbClr val="003300"/>
                </a:solidFill>
                <a:cs typeface="Arial" pitchFamily="34" charset="0"/>
              </a:rPr>
              <a:t>layers</a:t>
            </a:r>
            <a:r>
              <a:rPr lang="pl-PL" b="1" dirty="0" smtClean="0">
                <a:solidFill>
                  <a:srgbClr val="003300"/>
                </a:solidFill>
                <a:cs typeface="Arial" pitchFamily="34" charset="0"/>
              </a:rPr>
              <a:t> </a:t>
            </a:r>
            <a:r>
              <a:rPr lang="pl-PL" b="1" dirty="0" err="1" smtClean="0">
                <a:solidFill>
                  <a:srgbClr val="003300"/>
                </a:solidFill>
                <a:cs typeface="Arial" pitchFamily="34" charset="0"/>
              </a:rPr>
              <a:t>with</a:t>
            </a:r>
            <a:r>
              <a:rPr lang="pl-PL" b="1" dirty="0" smtClean="0">
                <a:solidFill>
                  <a:srgbClr val="003300"/>
                </a:solidFill>
                <a:cs typeface="Arial" pitchFamily="34" charset="0"/>
              </a:rPr>
              <a:t> </a:t>
            </a:r>
            <a:r>
              <a:rPr lang="pl-PL" b="1" dirty="0" err="1" smtClean="0">
                <a:solidFill>
                  <a:srgbClr val="003300"/>
                </a:solidFill>
                <a:cs typeface="Arial" pitchFamily="34" charset="0"/>
              </a:rPr>
              <a:t>tempered</a:t>
            </a:r>
            <a:r>
              <a:rPr lang="pl-PL" b="1" dirty="0" smtClean="0">
                <a:solidFill>
                  <a:srgbClr val="003300"/>
                </a:solidFill>
                <a:cs typeface="Arial" pitchFamily="34" charset="0"/>
              </a:rPr>
              <a:t> </a:t>
            </a:r>
            <a:r>
              <a:rPr lang="pl-PL" b="1" dirty="0" err="1" smtClean="0">
                <a:solidFill>
                  <a:srgbClr val="003300"/>
                </a:solidFill>
                <a:cs typeface="Arial" pitchFamily="34" charset="0"/>
              </a:rPr>
              <a:t>martensite</a:t>
            </a:r>
            <a:r>
              <a:rPr lang="pl-PL" b="1" dirty="0" smtClean="0">
                <a:solidFill>
                  <a:srgbClr val="003300"/>
                </a:solidFill>
                <a:cs typeface="Arial" pitchFamily="34" charset="0"/>
              </a:rPr>
              <a:t> </a:t>
            </a:r>
            <a:r>
              <a:rPr lang="pl-PL" b="1" dirty="0" err="1" smtClean="0">
                <a:solidFill>
                  <a:srgbClr val="003300"/>
                </a:solidFill>
                <a:cs typeface="Arial" pitchFamily="34" charset="0"/>
              </a:rPr>
              <a:t>obtained</a:t>
            </a:r>
            <a:r>
              <a:rPr lang="pl-PL" b="1" dirty="0" smtClean="0">
                <a:solidFill>
                  <a:srgbClr val="003300"/>
                </a:solidFill>
                <a:cs typeface="Arial" pitchFamily="34" charset="0"/>
              </a:rPr>
              <a:t> by </a:t>
            </a:r>
            <a:r>
              <a:rPr lang="pl-PL" b="1" dirty="0" err="1" smtClean="0">
                <a:solidFill>
                  <a:srgbClr val="003300"/>
                </a:solidFill>
                <a:cs typeface="Arial" pitchFamily="34" charset="0"/>
              </a:rPr>
              <a:t>conventional</a:t>
            </a:r>
            <a:r>
              <a:rPr lang="pl-PL" b="1" dirty="0" smtClean="0">
                <a:solidFill>
                  <a:srgbClr val="003300"/>
                </a:solidFill>
                <a:cs typeface="Arial" pitchFamily="34" charset="0"/>
              </a:rPr>
              <a:t> </a:t>
            </a:r>
            <a:r>
              <a:rPr lang="pl-PL" b="1" dirty="0" err="1" smtClean="0">
                <a:solidFill>
                  <a:srgbClr val="003300"/>
                </a:solidFill>
                <a:cs typeface="Arial" pitchFamily="34" charset="0"/>
              </a:rPr>
              <a:t>heat</a:t>
            </a:r>
            <a:r>
              <a:rPr lang="pl-PL" b="1" dirty="0" smtClean="0">
                <a:solidFill>
                  <a:srgbClr val="003300"/>
                </a:solidFill>
                <a:cs typeface="Arial" pitchFamily="34" charset="0"/>
              </a:rPr>
              <a:t> </a:t>
            </a:r>
            <a:r>
              <a:rPr lang="pl-PL" b="1" dirty="0" err="1" smtClean="0">
                <a:solidFill>
                  <a:srgbClr val="003300"/>
                </a:solidFill>
                <a:cs typeface="Arial" pitchFamily="34" charset="0"/>
              </a:rPr>
              <a:t>treatment</a:t>
            </a:r>
            <a:r>
              <a:rPr lang="pl-PL" b="1" dirty="0" smtClean="0">
                <a:solidFill>
                  <a:srgbClr val="003300"/>
                </a:solidFill>
                <a:cs typeface="Arial" pitchFamily="34" charset="0"/>
              </a:rPr>
              <a:t> </a:t>
            </a:r>
            <a:r>
              <a:rPr lang="pl-PL" b="1" dirty="0" err="1" smtClean="0">
                <a:solidFill>
                  <a:srgbClr val="003300"/>
                </a:solidFill>
                <a:cs typeface="Arial" pitchFamily="34" charset="0"/>
              </a:rPr>
              <a:t>in</a:t>
            </a:r>
            <a:r>
              <a:rPr lang="pl-PL" b="1" dirty="0" smtClean="0">
                <a:solidFill>
                  <a:srgbClr val="003300"/>
                </a:solidFill>
                <a:cs typeface="Arial" pitchFamily="34" charset="0"/>
              </a:rPr>
              <a:t> spite of </a:t>
            </a:r>
            <a:r>
              <a:rPr lang="pl-PL" b="1" dirty="0" err="1" smtClean="0">
                <a:solidFill>
                  <a:srgbClr val="003300"/>
                </a:solidFill>
                <a:cs typeface="Arial" pitchFamily="34" charset="0"/>
              </a:rPr>
              <a:t>lower</a:t>
            </a:r>
            <a:r>
              <a:rPr lang="pl-PL" b="1" dirty="0" smtClean="0">
                <a:solidFill>
                  <a:srgbClr val="003300"/>
                </a:solidFill>
                <a:cs typeface="Arial" pitchFamily="34" charset="0"/>
              </a:rPr>
              <a:t> </a:t>
            </a:r>
            <a:r>
              <a:rPr lang="pl-PL" b="1" dirty="0" err="1" smtClean="0">
                <a:solidFill>
                  <a:srgbClr val="003300"/>
                </a:solidFill>
                <a:cs typeface="Arial" pitchFamily="34" charset="0"/>
              </a:rPr>
              <a:t>hardness</a:t>
            </a:r>
            <a:endParaRPr lang="pl-PL" b="1" dirty="0">
              <a:solidFill>
                <a:srgbClr val="003300"/>
              </a:solidFill>
            </a:endParaRPr>
          </a:p>
        </p:txBody>
      </p:sp>
      <p:sp>
        <p:nvSpPr>
          <p:cNvPr id="10" name="Strzałka w lewo 9"/>
          <p:cNvSpPr/>
          <p:nvPr/>
        </p:nvSpPr>
        <p:spPr>
          <a:xfrm>
            <a:off x="5004048" y="980728"/>
            <a:ext cx="432048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trzałka w dół 10"/>
          <p:cNvSpPr/>
          <p:nvPr/>
        </p:nvSpPr>
        <p:spPr>
          <a:xfrm>
            <a:off x="7164288" y="2996952"/>
            <a:ext cx="2880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3" name="Wykres 12"/>
          <p:cNvGraphicFramePr/>
          <p:nvPr/>
        </p:nvGraphicFramePr>
        <p:xfrm>
          <a:off x="4067945" y="3501008"/>
          <a:ext cx="5076056" cy="3356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Łącznik prosty 17"/>
          <p:cNvCxnSpPr/>
          <p:nvPr/>
        </p:nvCxnSpPr>
        <p:spPr>
          <a:xfrm flipH="1">
            <a:off x="0" y="551723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upa 28"/>
          <p:cNvGrpSpPr/>
          <p:nvPr/>
        </p:nvGrpSpPr>
        <p:grpSpPr>
          <a:xfrm>
            <a:off x="72000" y="2132856"/>
            <a:ext cx="9000000" cy="3104257"/>
            <a:chOff x="144000" y="2924944"/>
            <a:chExt cx="9000000" cy="3104257"/>
          </a:xfrm>
        </p:grpSpPr>
        <p:pic>
          <p:nvPicPr>
            <p:cNvPr id="15" name="Obraz 14" descr="wykres_z_CES_oryginalny.T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4000" y="2924944"/>
              <a:ext cx="9000000" cy="3104257"/>
            </a:xfrm>
            <a:prstGeom prst="rect">
              <a:avLst/>
            </a:prstGeom>
          </p:spPr>
        </p:pic>
        <p:sp>
          <p:nvSpPr>
            <p:cNvPr id="19" name="Prostokąt 18"/>
            <p:cNvSpPr/>
            <p:nvPr/>
          </p:nvSpPr>
          <p:spPr>
            <a:xfrm>
              <a:off x="4716008" y="3933056"/>
              <a:ext cx="421196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b="1" dirty="0" err="1" smtClean="0">
                  <a:solidFill>
                    <a:srgbClr val="452103"/>
                  </a:solidFill>
                  <a:latin typeface="Arial Narrow" pitchFamily="34" charset="0"/>
                </a:rPr>
                <a:t>Current</a:t>
              </a:r>
              <a:r>
                <a:rPr lang="pl-PL" b="1" dirty="0" smtClean="0">
                  <a:solidFill>
                    <a:srgbClr val="452103"/>
                  </a:solidFill>
                  <a:latin typeface="Arial Narrow" pitchFamily="34" charset="0"/>
                </a:rPr>
                <a:t> </a:t>
              </a:r>
              <a:r>
                <a:rPr lang="pl-PL" b="1" dirty="0" err="1" smtClean="0">
                  <a:solidFill>
                    <a:srgbClr val="452103"/>
                  </a:solidFill>
                  <a:latin typeface="Arial Narrow" pitchFamily="34" charset="0"/>
                </a:rPr>
                <a:t>area</a:t>
              </a:r>
              <a:r>
                <a:rPr lang="pl-PL" b="1" dirty="0" smtClean="0">
                  <a:solidFill>
                    <a:srgbClr val="452103"/>
                  </a:solidFill>
                  <a:latin typeface="Arial Narrow" pitchFamily="34" charset="0"/>
                </a:rPr>
                <a:t> of </a:t>
              </a:r>
              <a:r>
                <a:rPr lang="pl-PL" b="1" dirty="0" err="1" smtClean="0">
                  <a:solidFill>
                    <a:srgbClr val="452103"/>
                  </a:solidFill>
                  <a:latin typeface="Arial Narrow" pitchFamily="34" charset="0"/>
                </a:rPr>
                <a:t>research</a:t>
              </a:r>
              <a:endParaRPr lang="en-GB" dirty="0">
                <a:solidFill>
                  <a:srgbClr val="452103"/>
                </a:solidFill>
                <a:latin typeface="Arial Narrow" pitchFamily="34" charset="0"/>
              </a:endParaRPr>
            </a:p>
          </p:txBody>
        </p:sp>
        <p:sp>
          <p:nvSpPr>
            <p:cNvPr id="27" name="Prostokąt 26"/>
            <p:cNvSpPr/>
            <p:nvPr/>
          </p:nvSpPr>
          <p:spPr>
            <a:xfrm>
              <a:off x="7380312" y="5040000"/>
              <a:ext cx="576064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400" dirty="0" smtClean="0">
                  <a:solidFill>
                    <a:schemeClr val="bg1"/>
                  </a:solidFill>
                  <a:latin typeface="Arial Narrow" pitchFamily="34" charset="0"/>
                  <a:ea typeface="Times New Roman" pitchFamily="18" charset="0"/>
                  <a:cs typeface="Times New Roman" pitchFamily="18" charset="0"/>
                </a:rPr>
                <a:t>MAR</a:t>
              </a:r>
              <a:endParaRPr lang="pl-PL" sz="140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  <p:sp>
        <p:nvSpPr>
          <p:cNvPr id="30" name="Elipsa 3"/>
          <p:cNvSpPr/>
          <p:nvPr/>
        </p:nvSpPr>
        <p:spPr>
          <a:xfrm rot="180000">
            <a:off x="6743207" y="4246244"/>
            <a:ext cx="1782261" cy="313074"/>
          </a:xfrm>
          <a:prstGeom prst="ellipse">
            <a:avLst/>
          </a:prstGeom>
          <a:solidFill>
            <a:srgbClr val="FF0000">
              <a:alpha val="50000"/>
            </a:srgbClr>
          </a:solidFill>
          <a:ln w="12700">
            <a:solidFill>
              <a:srgbClr val="FF0000">
                <a:alpha val="2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Elipsa 25"/>
          <p:cNvSpPr/>
          <p:nvPr/>
        </p:nvSpPr>
        <p:spPr>
          <a:xfrm rot="780000">
            <a:off x="4582255" y="2530851"/>
            <a:ext cx="4392000" cy="1872000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9" name="Prostokąt 28"/>
          <p:cNvSpPr/>
          <p:nvPr/>
        </p:nvSpPr>
        <p:spPr>
          <a:xfrm>
            <a:off x="3779912" y="2249912"/>
            <a:ext cx="864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 smtClean="0">
                <a:solidFill>
                  <a:schemeClr val="bg1"/>
                </a:solidFill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AUST.</a:t>
            </a:r>
            <a:br>
              <a:rPr lang="pl-PL" sz="1200" dirty="0" smtClean="0">
                <a:solidFill>
                  <a:schemeClr val="bg1"/>
                </a:solidFill>
                <a:latin typeface="Arial Narrow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pl-PL" sz="1200" dirty="0" smtClean="0">
                <a:solidFill>
                  <a:schemeClr val="bg1"/>
                </a:solidFill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      (TWIP)</a:t>
            </a:r>
            <a:endParaRPr lang="pl-PL" sz="12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33" name="Elipsa 32"/>
          <p:cNvSpPr/>
          <p:nvPr/>
        </p:nvSpPr>
        <p:spPr>
          <a:xfrm rot="900000">
            <a:off x="3714534" y="2321912"/>
            <a:ext cx="993478" cy="363783"/>
          </a:xfrm>
          <a:prstGeom prst="ellipse">
            <a:avLst/>
          </a:prstGeom>
          <a:ln w="15875">
            <a:solidFill>
              <a:srgbClr val="253E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rostokąt 33"/>
          <p:cNvSpPr/>
          <p:nvPr/>
        </p:nvSpPr>
        <p:spPr>
          <a:xfrm>
            <a:off x="3779912" y="2276872"/>
            <a:ext cx="864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 smtClean="0">
                <a:solidFill>
                  <a:schemeClr val="bg1"/>
                </a:solidFill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AUST.</a:t>
            </a:r>
            <a:br>
              <a:rPr lang="pl-PL" sz="1200" dirty="0" smtClean="0">
                <a:solidFill>
                  <a:schemeClr val="bg1"/>
                </a:solidFill>
                <a:latin typeface="Arial Narrow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pl-PL" sz="1200" dirty="0" smtClean="0">
                <a:solidFill>
                  <a:schemeClr val="bg1"/>
                </a:solidFill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      (TWIP)</a:t>
            </a:r>
            <a:endParaRPr lang="pl-PL" sz="12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31" name="Prostokąt 30"/>
          <p:cNvSpPr/>
          <p:nvPr/>
        </p:nvSpPr>
        <p:spPr>
          <a:xfrm>
            <a:off x="6948264" y="4293096"/>
            <a:ext cx="151216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100" dirty="0" smtClean="0">
                <a:solidFill>
                  <a:schemeClr val="bg1"/>
                </a:solidFill>
                <a:latin typeface="Arial Narrow" pitchFamily="34" charset="0"/>
              </a:rPr>
              <a:t>MARAGING</a:t>
            </a:r>
            <a:endParaRPr lang="pl-PL" sz="11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5" name="Prostokąt 24"/>
          <p:cNvSpPr/>
          <p:nvPr/>
        </p:nvSpPr>
        <p:spPr>
          <a:xfrm>
            <a:off x="5868144" y="4941168"/>
            <a:ext cx="32758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 smtClean="0">
                <a:solidFill>
                  <a:srgbClr val="0070C0"/>
                </a:solidFill>
              </a:rPr>
              <a:t>Źródła: </a:t>
            </a:r>
            <a:r>
              <a:rPr lang="pl-PL" sz="1400" dirty="0" err="1" smtClean="0">
                <a:solidFill>
                  <a:srgbClr val="0070C0"/>
                </a:solidFill>
              </a:rPr>
              <a:t>WorldAutoSteel.org</a:t>
            </a:r>
            <a:endParaRPr lang="pl-PL" sz="1400" dirty="0" smtClean="0">
              <a:solidFill>
                <a:srgbClr val="0070C0"/>
              </a:solidFill>
            </a:endParaRPr>
          </a:p>
          <a:p>
            <a:r>
              <a:rPr lang="pl-PL" sz="1400" dirty="0" smtClean="0">
                <a:solidFill>
                  <a:srgbClr val="0070C0"/>
                </a:solidFill>
              </a:rPr>
              <a:t>J.-C. </a:t>
            </a:r>
            <a:r>
              <a:rPr lang="pl-PL" sz="1400" dirty="0" err="1" smtClean="0">
                <a:solidFill>
                  <a:srgbClr val="0070C0"/>
                </a:solidFill>
              </a:rPr>
              <a:t>Hell</a:t>
            </a:r>
            <a:r>
              <a:rPr lang="pl-PL" sz="1400" dirty="0" smtClean="0">
                <a:solidFill>
                  <a:srgbClr val="0070C0"/>
                </a:solidFill>
              </a:rPr>
              <a:t> </a:t>
            </a:r>
            <a:r>
              <a:rPr lang="pl-PL" sz="1400" i="1" dirty="0" smtClean="0">
                <a:solidFill>
                  <a:srgbClr val="0070C0"/>
                </a:solidFill>
              </a:rPr>
              <a:t>et al</a:t>
            </a:r>
            <a:r>
              <a:rPr lang="pl-PL" sz="1400" dirty="0" smtClean="0">
                <a:solidFill>
                  <a:srgbClr val="0070C0"/>
                </a:solidFill>
              </a:rPr>
              <a:t>. ISIJ Intern. 51 (2011) 1724</a:t>
            </a:r>
            <a:endParaRPr lang="pl-PL" sz="1400" dirty="0"/>
          </a:p>
        </p:txBody>
      </p:sp>
      <p:sp>
        <p:nvSpPr>
          <p:cNvPr id="35" name="Tytuł 1"/>
          <p:cNvSpPr txBox="1">
            <a:spLocks/>
          </p:cNvSpPr>
          <p:nvPr/>
        </p:nvSpPr>
        <p:spPr>
          <a:xfrm>
            <a:off x="107504" y="620687"/>
            <a:ext cx="8928992" cy="10801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pl-PL" sz="3200" b="1" dirty="0" err="1" smtClean="0">
                <a:solidFill>
                  <a:srgbClr val="920000"/>
                </a:solidFill>
              </a:rPr>
              <a:t>Area</a:t>
            </a:r>
            <a:r>
              <a:rPr lang="pl-PL" sz="3200" b="1" dirty="0" smtClean="0">
                <a:solidFill>
                  <a:srgbClr val="920000"/>
                </a:solidFill>
              </a:rPr>
              <a:t> of </a:t>
            </a:r>
            <a:r>
              <a:rPr lang="pl-PL" sz="3200" b="1" dirty="0" err="1" smtClean="0">
                <a:solidFill>
                  <a:srgbClr val="920000"/>
                </a:solidFill>
              </a:rPr>
              <a:t>research</a:t>
            </a:r>
            <a:endParaRPr lang="en-GB" sz="3200" dirty="0">
              <a:solidFill>
                <a:srgbClr val="92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019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Obraz 46" descr="wykres_z_CES_z_naszymi_Rm_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924944"/>
            <a:ext cx="9000000" cy="3104257"/>
          </a:xfrm>
          <a:prstGeom prst="rect">
            <a:avLst/>
          </a:prstGeom>
        </p:spPr>
      </p:pic>
      <p:sp>
        <p:nvSpPr>
          <p:cNvPr id="24" name="Prostokąt 23"/>
          <p:cNvSpPr/>
          <p:nvPr/>
        </p:nvSpPr>
        <p:spPr>
          <a:xfrm>
            <a:off x="5292080" y="5589240"/>
            <a:ext cx="38519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 smtClean="0">
                <a:solidFill>
                  <a:srgbClr val="FF0000"/>
                </a:solidFill>
              </a:rPr>
              <a:t>Stal </a:t>
            </a:r>
            <a:r>
              <a:rPr lang="pl-PL" sz="1400" dirty="0" err="1" smtClean="0">
                <a:solidFill>
                  <a:srgbClr val="FF0000"/>
                </a:solidFill>
              </a:rPr>
              <a:t>maraging</a:t>
            </a:r>
            <a:r>
              <a:rPr lang="pl-PL" sz="1400" dirty="0" smtClean="0">
                <a:solidFill>
                  <a:srgbClr val="FF0000"/>
                </a:solidFill>
              </a:rPr>
              <a:t> 250</a:t>
            </a:r>
            <a:r>
              <a:rPr lang="pl-PL" sz="1400" dirty="0">
                <a:solidFill>
                  <a:srgbClr val="FF0000"/>
                </a:solidFill>
              </a:rPr>
              <a:t>: Fe-18.5Ni-7.5Co-4.8Mo-0.4Ti    </a:t>
            </a:r>
            <a:endParaRPr lang="pl-PL" sz="1400" dirty="0" smtClean="0">
              <a:solidFill>
                <a:srgbClr val="FF0000"/>
              </a:solidFill>
            </a:endParaRPr>
          </a:p>
          <a:p>
            <a:r>
              <a:rPr lang="pl-PL" sz="1400" dirty="0" smtClean="0">
                <a:solidFill>
                  <a:srgbClr val="FF0000"/>
                </a:solidFill>
              </a:rPr>
              <a:t>Stal </a:t>
            </a:r>
            <a:r>
              <a:rPr lang="pl-PL" sz="1400" dirty="0" err="1">
                <a:solidFill>
                  <a:srgbClr val="FF0000"/>
                </a:solidFill>
              </a:rPr>
              <a:t>maraging</a:t>
            </a:r>
            <a:r>
              <a:rPr lang="pl-PL" sz="1400" dirty="0">
                <a:solidFill>
                  <a:srgbClr val="FF0000"/>
                </a:solidFill>
              </a:rPr>
              <a:t> 300: </a:t>
            </a:r>
            <a:r>
              <a:rPr lang="pl-PL" sz="1400" dirty="0" smtClean="0">
                <a:solidFill>
                  <a:srgbClr val="FF0000"/>
                </a:solidFill>
              </a:rPr>
              <a:t>Fe-18.5Ni-7.5Co-4.8Mo-0.6Ti</a:t>
            </a:r>
          </a:p>
          <a:p>
            <a:r>
              <a:rPr lang="pl-PL" sz="1400" dirty="0" smtClean="0">
                <a:solidFill>
                  <a:srgbClr val="002060"/>
                </a:solidFill>
              </a:rPr>
              <a:t>Stal typu MS:  Fe-0.18C-2Mn-1Cr-0.8Si-0.15(</a:t>
            </a:r>
            <a:r>
              <a:rPr lang="pl-PL" sz="1400" dirty="0" err="1" smtClean="0">
                <a:solidFill>
                  <a:srgbClr val="002060"/>
                </a:solidFill>
              </a:rPr>
              <a:t>Nb+Ti</a:t>
            </a:r>
            <a:r>
              <a:rPr lang="pl-PL" sz="1400" dirty="0" smtClean="0">
                <a:solidFill>
                  <a:srgbClr val="002060"/>
                </a:solidFill>
              </a:rPr>
              <a:t>)</a:t>
            </a:r>
            <a:endParaRPr lang="pl-PL" sz="1400" dirty="0">
              <a:solidFill>
                <a:srgbClr val="002060"/>
              </a:solidFill>
            </a:endParaRPr>
          </a:p>
        </p:txBody>
      </p:sp>
      <p:sp>
        <p:nvSpPr>
          <p:cNvPr id="32" name="Prostokąt 31"/>
          <p:cNvSpPr/>
          <p:nvPr/>
        </p:nvSpPr>
        <p:spPr>
          <a:xfrm>
            <a:off x="6012160" y="3284984"/>
            <a:ext cx="2736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dirty="0" err="1" smtClean="0">
                <a:latin typeface="Arial Narrow" pitchFamily="34" charset="0"/>
              </a:rPr>
              <a:t>Present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work</a:t>
            </a:r>
            <a:endParaRPr lang="pl-PL" sz="1600" dirty="0" smtClean="0">
              <a:latin typeface="Arial Narrow" pitchFamily="34" charset="0"/>
            </a:endParaRPr>
          </a:p>
          <a:p>
            <a:r>
              <a:rPr lang="pl-PL" sz="2000" dirty="0" smtClean="0">
                <a:sym typeface="Wingdings"/>
              </a:rPr>
              <a:t>            </a:t>
            </a:r>
            <a:endParaRPr lang="pl-PL" sz="2000" dirty="0"/>
          </a:p>
        </p:txBody>
      </p:sp>
      <p:cxnSp>
        <p:nvCxnSpPr>
          <p:cNvPr id="34" name="Łącznik prosty ze strzałką 33"/>
          <p:cNvCxnSpPr>
            <a:endCxn id="31" idx="7"/>
          </p:cNvCxnSpPr>
          <p:nvPr/>
        </p:nvCxnSpPr>
        <p:spPr>
          <a:xfrm flipH="1">
            <a:off x="5942988" y="3789040"/>
            <a:ext cx="861260" cy="682709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ze strzałką 35"/>
          <p:cNvCxnSpPr/>
          <p:nvPr/>
        </p:nvCxnSpPr>
        <p:spPr>
          <a:xfrm flipH="1">
            <a:off x="6516216" y="3789040"/>
            <a:ext cx="360040" cy="864096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Łącznik prosty ze strzałką 39"/>
          <p:cNvCxnSpPr/>
          <p:nvPr/>
        </p:nvCxnSpPr>
        <p:spPr>
          <a:xfrm>
            <a:off x="6912000" y="3789040"/>
            <a:ext cx="432048" cy="936104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lipsa 3"/>
          <p:cNvSpPr/>
          <p:nvPr/>
        </p:nvSpPr>
        <p:spPr>
          <a:xfrm rot="180000">
            <a:off x="6705960" y="5039242"/>
            <a:ext cx="1746302" cy="357927"/>
          </a:xfrm>
          <a:prstGeom prst="ellipse">
            <a:avLst/>
          </a:prstGeom>
          <a:solidFill>
            <a:srgbClr val="FF0000">
              <a:alpha val="50000"/>
            </a:srgbClr>
          </a:solidFill>
          <a:ln w="12700">
            <a:solidFill>
              <a:srgbClr val="FF0000">
                <a:alpha val="2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" name="Elipsa 28"/>
          <p:cNvSpPr/>
          <p:nvPr/>
        </p:nvSpPr>
        <p:spPr>
          <a:xfrm>
            <a:off x="6283590" y="4698817"/>
            <a:ext cx="298737" cy="597474"/>
          </a:xfrm>
          <a:prstGeom prst="ellipse">
            <a:avLst/>
          </a:prstGeom>
          <a:solidFill>
            <a:srgbClr val="009900">
              <a:alpha val="50000"/>
            </a:srgbClr>
          </a:solidFill>
          <a:ln w="12700">
            <a:solidFill>
              <a:srgbClr val="00B050">
                <a:alpha val="2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Elipsa 29"/>
          <p:cNvSpPr/>
          <p:nvPr/>
        </p:nvSpPr>
        <p:spPr>
          <a:xfrm rot="300000">
            <a:off x="5761910" y="4654554"/>
            <a:ext cx="3384720" cy="653359"/>
          </a:xfrm>
          <a:prstGeom prst="ellipse">
            <a:avLst/>
          </a:prstGeom>
          <a:solidFill>
            <a:srgbClr val="0070C0">
              <a:alpha val="25000"/>
            </a:srgbClr>
          </a:solidFill>
          <a:ln w="12700">
            <a:solidFill>
              <a:srgbClr val="00B0F0">
                <a:alpha val="2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" name="Elipsa 30"/>
          <p:cNvSpPr/>
          <p:nvPr/>
        </p:nvSpPr>
        <p:spPr>
          <a:xfrm>
            <a:off x="5688000" y="4428000"/>
            <a:ext cx="298737" cy="298737"/>
          </a:xfrm>
          <a:prstGeom prst="ellipse">
            <a:avLst/>
          </a:prstGeom>
          <a:solidFill>
            <a:schemeClr val="accent6">
              <a:alpha val="50000"/>
            </a:schemeClr>
          </a:solidFill>
          <a:ln w="12700">
            <a:solidFill>
              <a:schemeClr val="accent6">
                <a:alpha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1" name="Elipsa 40"/>
          <p:cNvSpPr/>
          <p:nvPr/>
        </p:nvSpPr>
        <p:spPr>
          <a:xfrm rot="900000">
            <a:off x="3714534" y="3114000"/>
            <a:ext cx="993478" cy="363783"/>
          </a:xfrm>
          <a:prstGeom prst="ellipse">
            <a:avLst/>
          </a:prstGeom>
          <a:ln w="15875">
            <a:solidFill>
              <a:srgbClr val="253E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2" name="Prostokąt 41"/>
          <p:cNvSpPr/>
          <p:nvPr/>
        </p:nvSpPr>
        <p:spPr>
          <a:xfrm>
            <a:off x="3779912" y="3042000"/>
            <a:ext cx="864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 smtClean="0">
                <a:solidFill>
                  <a:schemeClr val="bg1"/>
                </a:solidFill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AUST.</a:t>
            </a:r>
            <a:br>
              <a:rPr lang="pl-PL" sz="1200" dirty="0" smtClean="0">
                <a:solidFill>
                  <a:schemeClr val="bg1"/>
                </a:solidFill>
                <a:latin typeface="Arial Narrow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pl-PL" sz="1200" dirty="0" smtClean="0">
                <a:solidFill>
                  <a:schemeClr val="bg1"/>
                </a:solidFill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      (TWIP)</a:t>
            </a:r>
            <a:endParaRPr lang="pl-PL" sz="12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35" name="Elipsa 34"/>
          <p:cNvSpPr/>
          <p:nvPr/>
        </p:nvSpPr>
        <p:spPr>
          <a:xfrm rot="780000">
            <a:off x="4562233" y="3319245"/>
            <a:ext cx="4392000" cy="1872000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3" name="Prostokąt 32"/>
          <p:cNvSpPr/>
          <p:nvPr/>
        </p:nvSpPr>
        <p:spPr>
          <a:xfrm>
            <a:off x="6912264" y="5085184"/>
            <a:ext cx="176419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100" dirty="0" smtClean="0">
                <a:solidFill>
                  <a:schemeClr val="bg1"/>
                </a:solidFill>
                <a:latin typeface="Arial Narrow" pitchFamily="34" charset="0"/>
              </a:rPr>
              <a:t>        MARAGING</a:t>
            </a:r>
            <a:endParaRPr lang="pl-PL" sz="11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37" name="Prostokąt 36"/>
          <p:cNvSpPr/>
          <p:nvPr/>
        </p:nvSpPr>
        <p:spPr>
          <a:xfrm flipH="1" flipV="1">
            <a:off x="8892480" y="5013176"/>
            <a:ext cx="72008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Prostokąt 37"/>
          <p:cNvSpPr/>
          <p:nvPr/>
        </p:nvSpPr>
        <p:spPr>
          <a:xfrm>
            <a:off x="8964488" y="5085184"/>
            <a:ext cx="80392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,</a:t>
            </a:r>
            <a:endParaRPr lang="pl-PL" dirty="0"/>
          </a:p>
        </p:txBody>
      </p:sp>
      <p:cxnSp>
        <p:nvCxnSpPr>
          <p:cNvPr id="43" name="Łącznik prosty ze strzałką 42"/>
          <p:cNvCxnSpPr/>
          <p:nvPr/>
        </p:nvCxnSpPr>
        <p:spPr>
          <a:xfrm>
            <a:off x="6948264" y="3789040"/>
            <a:ext cx="1907704" cy="11521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ytuł 1"/>
          <p:cNvSpPr txBox="1">
            <a:spLocks/>
          </p:cNvSpPr>
          <p:nvPr/>
        </p:nvSpPr>
        <p:spPr>
          <a:xfrm>
            <a:off x="107504" y="332655"/>
            <a:ext cx="8928992" cy="10801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GB" sz="3200" b="1" dirty="0" smtClean="0">
                <a:solidFill>
                  <a:srgbClr val="920000"/>
                </a:solidFill>
              </a:rPr>
              <a:t>Mechanical properties of </a:t>
            </a:r>
            <a:r>
              <a:rPr lang="pl-PL" sz="3200" b="1" dirty="0" smtClean="0">
                <a:solidFill>
                  <a:srgbClr val="920000"/>
                </a:solidFill>
              </a:rPr>
              <a:t>commercial </a:t>
            </a:r>
            <a:r>
              <a:rPr lang="pl-PL" sz="3200" b="1" dirty="0" err="1" smtClean="0">
                <a:solidFill>
                  <a:srgbClr val="920000"/>
                </a:solidFill>
              </a:rPr>
              <a:t>steels</a:t>
            </a:r>
            <a:r>
              <a:rPr lang="pl-PL" sz="3200" b="1" dirty="0" smtClean="0">
                <a:solidFill>
                  <a:srgbClr val="920000"/>
                </a:solidFill>
              </a:rPr>
              <a:t> </a:t>
            </a:r>
            <a:r>
              <a:rPr lang="pl-PL" sz="3200" b="1" dirty="0" err="1" smtClean="0">
                <a:solidFill>
                  <a:srgbClr val="920000"/>
                </a:solidFill>
              </a:rPr>
              <a:t>with</a:t>
            </a:r>
            <a:r>
              <a:rPr lang="pl-PL" sz="3200" b="1" dirty="0" smtClean="0">
                <a:solidFill>
                  <a:srgbClr val="920000"/>
                </a:solidFill>
              </a:rPr>
              <a:t> nanobainitic </a:t>
            </a:r>
            <a:r>
              <a:rPr lang="pl-PL" sz="3200" b="1" dirty="0" err="1" smtClean="0">
                <a:solidFill>
                  <a:srgbClr val="920000"/>
                </a:solidFill>
              </a:rPr>
              <a:t>structure</a:t>
            </a:r>
            <a:endParaRPr lang="en-GB" sz="3200" dirty="0">
              <a:solidFill>
                <a:srgbClr val="920000"/>
              </a:solidFill>
            </a:endParaRPr>
          </a:p>
        </p:txBody>
      </p:sp>
      <p:sp>
        <p:nvSpPr>
          <p:cNvPr id="44" name="Prostokąt 43"/>
          <p:cNvSpPr/>
          <p:nvPr/>
        </p:nvSpPr>
        <p:spPr>
          <a:xfrm>
            <a:off x="971600" y="1772816"/>
            <a:ext cx="1490464" cy="1058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9" name="Prostokąt 48"/>
          <p:cNvSpPr/>
          <p:nvPr/>
        </p:nvSpPr>
        <p:spPr>
          <a:xfrm>
            <a:off x="4572000" y="1772816"/>
            <a:ext cx="1800200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0" name="Prostokąt 49"/>
          <p:cNvSpPr/>
          <p:nvPr/>
        </p:nvSpPr>
        <p:spPr>
          <a:xfrm>
            <a:off x="6516216" y="1772816"/>
            <a:ext cx="1800200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0275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86392" y="1745754"/>
            <a:ext cx="7158016" cy="1251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98824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ytuł 1"/>
          <p:cNvSpPr txBox="1">
            <a:spLocks/>
          </p:cNvSpPr>
          <p:nvPr/>
        </p:nvSpPr>
        <p:spPr>
          <a:xfrm>
            <a:off x="395536" y="404664"/>
            <a:ext cx="815759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dirty="0" err="1" smtClean="0">
                <a:solidFill>
                  <a:srgbClr val="8E0000"/>
                </a:solidFill>
              </a:rPr>
              <a:t>Conclusions</a:t>
            </a:r>
            <a:endParaRPr lang="pl-PL" sz="3200" b="1" dirty="0">
              <a:solidFill>
                <a:srgbClr val="8E0000"/>
              </a:solidFill>
            </a:endParaRPr>
          </a:p>
        </p:txBody>
      </p:sp>
      <p:sp>
        <p:nvSpPr>
          <p:cNvPr id="13" name="Symbol zastępczy zawartości 2"/>
          <p:cNvSpPr txBox="1">
            <a:spLocks/>
          </p:cNvSpPr>
          <p:nvPr/>
        </p:nvSpPr>
        <p:spPr>
          <a:xfrm>
            <a:off x="251520" y="1196752"/>
            <a:ext cx="8640960" cy="51125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 algn="just">
              <a:spcBef>
                <a:spcPts val="600"/>
              </a:spcBef>
              <a:buFont typeface="Arial" pitchFamily="34" charset="0"/>
              <a:buAutoNum type="arabicPeriod"/>
            </a:pPr>
            <a:r>
              <a:rPr lang="en-GB" sz="2400" b="1" dirty="0" smtClean="0">
                <a:solidFill>
                  <a:srgbClr val="002060"/>
                </a:solidFill>
              </a:rPr>
              <a:t>The </a:t>
            </a:r>
            <a:r>
              <a:rPr lang="en-GB" sz="2400" b="1" dirty="0" err="1" smtClean="0">
                <a:solidFill>
                  <a:srgbClr val="002060"/>
                </a:solidFill>
              </a:rPr>
              <a:t>nano</a:t>
            </a:r>
            <a:r>
              <a:rPr lang="pl-PL" sz="2400" b="1" dirty="0" err="1" smtClean="0">
                <a:solidFill>
                  <a:srgbClr val="002060"/>
                </a:solidFill>
              </a:rPr>
              <a:t>bainitic</a:t>
            </a:r>
            <a:r>
              <a:rPr lang="en-GB" sz="2400" b="1" dirty="0" smtClean="0">
                <a:solidFill>
                  <a:srgbClr val="002060"/>
                </a:solidFill>
              </a:rPr>
              <a:t> structure was produced in selected commercial steels by quenching and </a:t>
            </a:r>
            <a:r>
              <a:rPr lang="en-GB" sz="2400" b="1" dirty="0" err="1" smtClean="0">
                <a:solidFill>
                  <a:srgbClr val="002060"/>
                </a:solidFill>
              </a:rPr>
              <a:t>austempering</a:t>
            </a:r>
            <a:r>
              <a:rPr lang="pl-PL" sz="2400" b="1" dirty="0" smtClean="0">
                <a:solidFill>
                  <a:srgbClr val="002060"/>
                </a:solidFill>
              </a:rPr>
              <a:t>.</a:t>
            </a:r>
            <a:endParaRPr lang="en-GB" sz="2400" b="1" dirty="0" smtClean="0">
              <a:solidFill>
                <a:srgbClr val="002060"/>
              </a:solidFill>
            </a:endParaRPr>
          </a:p>
          <a:p>
            <a:pPr marL="266700" indent="-266700" algn="just">
              <a:spcBef>
                <a:spcPts val="600"/>
              </a:spcBef>
              <a:buFont typeface="Arial" pitchFamily="34" charset="0"/>
              <a:buAutoNum type="arabicPeriod"/>
            </a:pPr>
            <a:r>
              <a:rPr lang="en-GB" sz="2400" b="1" dirty="0" smtClean="0">
                <a:solidFill>
                  <a:srgbClr val="002060"/>
                </a:solidFill>
              </a:rPr>
              <a:t>The </a:t>
            </a:r>
            <a:r>
              <a:rPr lang="pl-PL" sz="2400" b="1" dirty="0" err="1" smtClean="0">
                <a:solidFill>
                  <a:srgbClr val="002060"/>
                </a:solidFill>
              </a:rPr>
              <a:t>obtained</a:t>
            </a:r>
            <a:r>
              <a:rPr lang="pl-PL" sz="2400" b="1" dirty="0" smtClean="0">
                <a:solidFill>
                  <a:srgbClr val="002060"/>
                </a:solidFill>
              </a:rPr>
              <a:t> </a:t>
            </a:r>
            <a:r>
              <a:rPr lang="pl-PL" sz="2400" b="1" dirty="0" err="1" smtClean="0">
                <a:solidFill>
                  <a:srgbClr val="002060"/>
                </a:solidFill>
              </a:rPr>
              <a:t>nanobainite</a:t>
            </a:r>
            <a:r>
              <a:rPr lang="pl-PL" sz="2400" b="1" dirty="0" smtClean="0">
                <a:solidFill>
                  <a:srgbClr val="002060"/>
                </a:solidFill>
              </a:rPr>
              <a:t> </a:t>
            </a:r>
            <a:r>
              <a:rPr lang="en-GB" sz="2400" b="1" dirty="0" smtClean="0">
                <a:solidFill>
                  <a:srgbClr val="002060"/>
                </a:solidFill>
              </a:rPr>
              <a:t>is composed of thin plates of carbide free </a:t>
            </a:r>
            <a:r>
              <a:rPr lang="en-GB" sz="2400" b="1" dirty="0" err="1" smtClean="0">
                <a:solidFill>
                  <a:srgbClr val="002060"/>
                </a:solidFill>
              </a:rPr>
              <a:t>bainitic</a:t>
            </a:r>
            <a:r>
              <a:rPr lang="en-GB" sz="2400" b="1" dirty="0" smtClean="0">
                <a:solidFill>
                  <a:srgbClr val="002060"/>
                </a:solidFill>
              </a:rPr>
              <a:t> ferrite </a:t>
            </a:r>
            <a:r>
              <a:rPr lang="en-GB" sz="2400" b="1" dirty="0" smtClean="0">
                <a:solidFill>
                  <a:srgbClr val="002060"/>
                </a:solidFill>
                <a:sym typeface="Symbol"/>
              </a:rPr>
              <a:t></a:t>
            </a:r>
            <a:r>
              <a:rPr lang="en-GB" sz="2400" b="1" baseline="-25000" dirty="0" smtClean="0">
                <a:solidFill>
                  <a:srgbClr val="002060"/>
                </a:solidFill>
              </a:rPr>
              <a:t>B</a:t>
            </a:r>
            <a:r>
              <a:rPr lang="en-GB" sz="2400" b="1" dirty="0" smtClean="0">
                <a:solidFill>
                  <a:srgbClr val="002060"/>
                </a:solidFill>
              </a:rPr>
              <a:t> separated by layers of stable carbon-enriched retained austenite </a:t>
            </a:r>
            <a:r>
              <a:rPr lang="en-GB" sz="2400" b="1" dirty="0" smtClean="0">
                <a:solidFill>
                  <a:srgbClr val="002060"/>
                </a:solidFill>
                <a:sym typeface="Symbol"/>
              </a:rPr>
              <a:t></a:t>
            </a:r>
            <a:r>
              <a:rPr lang="en-GB" sz="2400" b="1" baseline="-25000" dirty="0" smtClean="0">
                <a:solidFill>
                  <a:srgbClr val="002060"/>
                </a:solidFill>
              </a:rPr>
              <a:t>r</a:t>
            </a:r>
            <a:r>
              <a:rPr lang="en-GB" sz="2400" b="1" dirty="0" smtClean="0">
                <a:solidFill>
                  <a:srgbClr val="002060"/>
                </a:solidFill>
              </a:rPr>
              <a:t> of </a:t>
            </a:r>
            <a:r>
              <a:rPr lang="en-GB" sz="2400" b="1" dirty="0" err="1" smtClean="0">
                <a:solidFill>
                  <a:srgbClr val="002060"/>
                </a:solidFill>
              </a:rPr>
              <a:t>nanometric</a:t>
            </a:r>
            <a:r>
              <a:rPr lang="en-GB" sz="2400" b="1" dirty="0" smtClean="0">
                <a:solidFill>
                  <a:srgbClr val="002060"/>
                </a:solidFill>
              </a:rPr>
              <a:t> thickness. </a:t>
            </a:r>
          </a:p>
          <a:p>
            <a:pPr marL="266700" lvl="0" indent="-266700" algn="just">
              <a:spcBef>
                <a:spcPts val="600"/>
              </a:spcBef>
              <a:buFont typeface="+mj-lt"/>
              <a:buAutoNum type="arabicPeriod" startAt="3"/>
            </a:pPr>
            <a:r>
              <a:rPr lang="en-GB" sz="2400" b="1" dirty="0" smtClean="0">
                <a:solidFill>
                  <a:srgbClr val="002060"/>
                </a:solidFill>
              </a:rPr>
              <a:t>The obtained </a:t>
            </a:r>
            <a:r>
              <a:rPr lang="pl-PL" sz="2400" b="1" dirty="0" err="1" smtClean="0">
                <a:solidFill>
                  <a:srgbClr val="002060"/>
                </a:solidFill>
              </a:rPr>
              <a:t>nanobainitic</a:t>
            </a:r>
            <a:r>
              <a:rPr lang="en-GB" sz="2400" b="1" dirty="0" smtClean="0">
                <a:solidFill>
                  <a:srgbClr val="002060"/>
                </a:solidFill>
              </a:rPr>
              <a:t> steels have high mechanical properties (HV, R0.2, </a:t>
            </a:r>
            <a:r>
              <a:rPr lang="en-GB" sz="2400" b="1" dirty="0" err="1" smtClean="0">
                <a:solidFill>
                  <a:srgbClr val="002060"/>
                </a:solidFill>
              </a:rPr>
              <a:t>Rm</a:t>
            </a:r>
            <a:r>
              <a:rPr lang="en-GB" sz="2400" b="1" dirty="0" smtClean="0">
                <a:solidFill>
                  <a:srgbClr val="002060"/>
                </a:solidFill>
              </a:rPr>
              <a:t>)</a:t>
            </a:r>
          </a:p>
          <a:p>
            <a:pPr marL="266700" lvl="0" indent="-266700" algn="just">
              <a:spcBef>
                <a:spcPts val="600"/>
              </a:spcBef>
              <a:buFont typeface="+mj-lt"/>
              <a:buAutoNum type="arabicPeriod" startAt="4"/>
            </a:pPr>
            <a:r>
              <a:rPr lang="en-GB" sz="2400" b="1" dirty="0" smtClean="0">
                <a:solidFill>
                  <a:srgbClr val="002060"/>
                </a:solidFill>
              </a:rPr>
              <a:t>The obtained parameters of strength, ductility and impact </a:t>
            </a:r>
            <a:r>
              <a:rPr lang="en-GB" sz="2400" b="1" dirty="0" err="1" smtClean="0">
                <a:solidFill>
                  <a:srgbClr val="002060"/>
                </a:solidFill>
              </a:rPr>
              <a:t>stren</a:t>
            </a:r>
            <a:r>
              <a:rPr lang="pl-PL" sz="2400" b="1" dirty="0" smtClean="0">
                <a:solidFill>
                  <a:srgbClr val="002060"/>
                </a:solidFill>
              </a:rPr>
              <a:t>g</a:t>
            </a:r>
            <a:r>
              <a:rPr lang="en-GB" sz="2400" b="1" dirty="0" err="1" smtClean="0">
                <a:solidFill>
                  <a:srgbClr val="002060"/>
                </a:solidFill>
              </a:rPr>
              <a:t>th</a:t>
            </a:r>
            <a:r>
              <a:rPr lang="en-GB" sz="2400" b="1" dirty="0" smtClean="0">
                <a:solidFill>
                  <a:srgbClr val="002060"/>
                </a:solidFill>
              </a:rPr>
              <a:t>  are similar to those which posses</a:t>
            </a:r>
            <a:r>
              <a:rPr lang="pl-PL" sz="2400" b="1" dirty="0" smtClean="0">
                <a:solidFill>
                  <a:srgbClr val="002060"/>
                </a:solidFill>
              </a:rPr>
              <a:t>s</a:t>
            </a:r>
            <a:r>
              <a:rPr lang="en-GB" sz="2400" b="1" dirty="0" smtClean="0">
                <a:solidFill>
                  <a:srgbClr val="002060"/>
                </a:solidFill>
              </a:rPr>
              <a:t> highly alloyed </a:t>
            </a:r>
            <a:r>
              <a:rPr lang="en-GB" sz="2400" b="1" dirty="0" err="1" smtClean="0">
                <a:solidFill>
                  <a:srgbClr val="002060"/>
                </a:solidFill>
              </a:rPr>
              <a:t>maraging</a:t>
            </a:r>
            <a:r>
              <a:rPr lang="en-GB" sz="2400" b="1" dirty="0" smtClean="0">
                <a:solidFill>
                  <a:srgbClr val="002060"/>
                </a:solidFill>
              </a:rPr>
              <a:t> steels</a:t>
            </a:r>
          </a:p>
        </p:txBody>
      </p:sp>
    </p:spTree>
    <p:extLst>
      <p:ext uri="{BB962C8B-B14F-4D97-AF65-F5344CB8AC3E}">
        <p14:creationId xmlns:p14="http://schemas.microsoft.com/office/powerpoint/2010/main" xmlns="" val="198824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/>
          <p:cNvSpPr txBox="1">
            <a:spLocks/>
          </p:cNvSpPr>
          <p:nvPr/>
        </p:nvSpPr>
        <p:spPr>
          <a:xfrm>
            <a:off x="-36512" y="116632"/>
            <a:ext cx="9180512" cy="6467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3200" b="1" dirty="0" smtClean="0">
                <a:solidFill>
                  <a:srgbClr val="920000"/>
                </a:solidFill>
              </a:rPr>
              <a:t>	</a:t>
            </a:r>
            <a:r>
              <a:rPr lang="en-US" sz="3200" b="1" dirty="0" smtClean="0">
                <a:solidFill>
                  <a:srgbClr val="920000"/>
                </a:solidFill>
              </a:rPr>
              <a:t>Re</a:t>
            </a:r>
            <a:r>
              <a:rPr lang="pl-PL" sz="3200" b="1" dirty="0" err="1" smtClean="0">
                <a:solidFill>
                  <a:srgbClr val="920000"/>
                </a:solidFill>
              </a:rPr>
              <a:t>search</a:t>
            </a:r>
            <a:r>
              <a:rPr lang="pl-PL" sz="3200" b="1" dirty="0" smtClean="0">
                <a:solidFill>
                  <a:srgbClr val="920000"/>
                </a:solidFill>
              </a:rPr>
              <a:t> Team</a:t>
            </a:r>
            <a:endParaRPr lang="en-US" sz="3200" b="1" dirty="0">
              <a:solidFill>
                <a:srgbClr val="920000"/>
              </a:solidFill>
            </a:endParaRPr>
          </a:p>
        </p:txBody>
      </p:sp>
      <p:pic>
        <p:nvPicPr>
          <p:cNvPr id="1966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945479"/>
            <a:ext cx="3742286" cy="588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ole tekstowe 7"/>
          <p:cNvSpPr txBox="1"/>
          <p:nvPr/>
        </p:nvSpPr>
        <p:spPr>
          <a:xfrm>
            <a:off x="4355976" y="548680"/>
            <a:ext cx="424847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000" b="1" dirty="0" err="1" smtClean="0">
                <a:solidFill>
                  <a:srgbClr val="C00000"/>
                </a:solidFill>
              </a:rPr>
              <a:t>Offer</a:t>
            </a:r>
            <a:r>
              <a:rPr lang="pl-PL" sz="2000" b="1" dirty="0" smtClean="0">
                <a:solidFill>
                  <a:srgbClr val="C00000"/>
                </a:solidFill>
              </a:rPr>
              <a:t> l</a:t>
            </a:r>
            <a:r>
              <a:rPr lang="en-US" sz="2000" b="1" dirty="0" err="1" smtClean="0">
                <a:solidFill>
                  <a:srgbClr val="C00000"/>
                </a:solidFill>
              </a:rPr>
              <a:t>aboratory</a:t>
            </a:r>
            <a:r>
              <a:rPr lang="en-US" sz="2000" b="1" dirty="0" smtClean="0">
                <a:solidFill>
                  <a:srgbClr val="C00000"/>
                </a:solidFill>
              </a:rPr>
              <a:t> of research and development of modern steel technologies</a:t>
            </a:r>
            <a:r>
              <a:rPr lang="pl-PL" sz="2000" b="1" dirty="0" smtClean="0">
                <a:solidFill>
                  <a:srgbClr val="C00000"/>
                </a:solidFill>
              </a:rPr>
              <a:t>:</a:t>
            </a:r>
          </a:p>
          <a:p>
            <a:pPr algn="just"/>
            <a:endParaRPr lang="en-US" b="1" dirty="0" smtClean="0"/>
          </a:p>
          <a:p>
            <a:pPr algn="just"/>
            <a:r>
              <a:rPr lang="en-US" b="1" dirty="0" smtClean="0"/>
              <a:t>DESIGN OF MODERN HEAT</a:t>
            </a:r>
            <a:r>
              <a:rPr lang="pl-PL" b="1" dirty="0" smtClean="0"/>
              <a:t> </a:t>
            </a:r>
            <a:r>
              <a:rPr lang="en-US" b="1" dirty="0" smtClean="0"/>
              <a:t>TREATMENTS</a:t>
            </a:r>
            <a:r>
              <a:rPr lang="pl-PL" b="1" dirty="0" smtClean="0"/>
              <a:t>:</a:t>
            </a:r>
          </a:p>
          <a:p>
            <a:pPr algn="just"/>
            <a:endParaRPr lang="pl-PL" dirty="0" smtClean="0"/>
          </a:p>
          <a:p>
            <a:pPr algn="just"/>
            <a:r>
              <a:rPr lang="pl-PL" dirty="0" smtClean="0"/>
              <a:t>• </a:t>
            </a:r>
            <a:r>
              <a:rPr lang="pl-PL" dirty="0" err="1" smtClean="0"/>
              <a:t>Austempering</a:t>
            </a:r>
            <a:endParaRPr lang="pl-PL" dirty="0" smtClean="0"/>
          </a:p>
          <a:p>
            <a:pPr algn="just"/>
            <a:endParaRPr lang="pl-PL" dirty="0" smtClean="0"/>
          </a:p>
          <a:p>
            <a:pPr algn="just"/>
            <a:r>
              <a:rPr lang="pl-PL" dirty="0" smtClean="0"/>
              <a:t>• </a:t>
            </a:r>
            <a:r>
              <a:rPr lang="pl-PL" dirty="0" err="1" smtClean="0"/>
              <a:t>Quenching</a:t>
            </a:r>
            <a:r>
              <a:rPr lang="pl-PL" dirty="0" smtClean="0"/>
              <a:t> &amp; </a:t>
            </a:r>
            <a:r>
              <a:rPr lang="pl-PL" dirty="0" err="1" smtClean="0"/>
              <a:t>Partitioning</a:t>
            </a:r>
            <a:r>
              <a:rPr lang="pl-PL" dirty="0" smtClean="0"/>
              <a:t> - </a:t>
            </a:r>
            <a:r>
              <a:rPr lang="pl-PL" dirty="0" err="1" smtClean="0"/>
              <a:t>Q&amp;P</a:t>
            </a:r>
            <a:endParaRPr lang="pl-PL" dirty="0" smtClean="0"/>
          </a:p>
          <a:p>
            <a:pPr algn="just"/>
            <a:endParaRPr lang="pl-PL" dirty="0" smtClean="0"/>
          </a:p>
          <a:p>
            <a:pPr algn="just"/>
            <a:r>
              <a:rPr lang="pl-PL" b="1" dirty="0" smtClean="0"/>
              <a:t>RESEARH:</a:t>
            </a:r>
          </a:p>
          <a:p>
            <a:pPr algn="just"/>
            <a:endParaRPr lang="pl-PL" dirty="0" smtClean="0"/>
          </a:p>
          <a:p>
            <a:pPr algn="just"/>
            <a:r>
              <a:rPr lang="pl-PL" dirty="0" smtClean="0"/>
              <a:t>• CCT, TTT </a:t>
            </a:r>
            <a:r>
              <a:rPr lang="pl-PL" dirty="0" err="1" smtClean="0"/>
              <a:t>diagrams</a:t>
            </a:r>
            <a:endParaRPr lang="pl-PL" dirty="0" smtClean="0"/>
          </a:p>
          <a:p>
            <a:pPr algn="just"/>
            <a:endParaRPr lang="pl-PL" dirty="0" smtClean="0"/>
          </a:p>
          <a:p>
            <a:pPr algn="just"/>
            <a:r>
              <a:rPr lang="pl-PL" dirty="0" smtClean="0"/>
              <a:t>• </a:t>
            </a:r>
            <a:r>
              <a:rPr lang="pl-PL" dirty="0" err="1" smtClean="0"/>
              <a:t>microstructure</a:t>
            </a:r>
            <a:endParaRPr lang="pl-PL" dirty="0" smtClean="0"/>
          </a:p>
          <a:p>
            <a:pPr algn="just"/>
            <a:endParaRPr lang="pl-PL" dirty="0" smtClean="0"/>
          </a:p>
          <a:p>
            <a:pPr algn="just"/>
            <a:r>
              <a:rPr lang="pl-PL" dirty="0" smtClean="0"/>
              <a:t>• </a:t>
            </a:r>
            <a:r>
              <a:rPr lang="pl-PL" dirty="0" err="1" smtClean="0"/>
              <a:t>mechanical</a:t>
            </a:r>
            <a:r>
              <a:rPr lang="pl-PL" dirty="0" smtClean="0"/>
              <a:t> and service </a:t>
            </a:r>
            <a:r>
              <a:rPr lang="pl-PL" dirty="0" err="1" smtClean="0"/>
              <a:t>parameters</a:t>
            </a:r>
            <a:r>
              <a:rPr lang="pl-PL" dirty="0" smtClean="0"/>
              <a:t> </a:t>
            </a:r>
          </a:p>
          <a:p>
            <a:pPr algn="just"/>
            <a:endParaRPr lang="pl-PL" dirty="0" smtClean="0"/>
          </a:p>
          <a:p>
            <a:pPr algn="just"/>
            <a:r>
              <a:rPr lang="pl-PL" dirty="0" smtClean="0"/>
              <a:t>• </a:t>
            </a:r>
            <a:r>
              <a:rPr lang="pl-PL" dirty="0" err="1" smtClean="0"/>
              <a:t>corrosion</a:t>
            </a:r>
            <a:r>
              <a:rPr lang="pl-PL" dirty="0" smtClean="0"/>
              <a:t> </a:t>
            </a:r>
            <a:r>
              <a:rPr lang="pl-PL" dirty="0" err="1" smtClean="0"/>
              <a:t>resistance</a:t>
            </a:r>
            <a:r>
              <a:rPr lang="pl-PL" dirty="0" smtClean="0"/>
              <a:t> </a:t>
            </a:r>
          </a:p>
          <a:p>
            <a:pPr algn="just"/>
            <a:endParaRPr lang="pl-PL" dirty="0" smtClean="0"/>
          </a:p>
          <a:p>
            <a:pPr algn="just"/>
            <a:r>
              <a:rPr lang="pl-PL" b="1" dirty="0" smtClean="0"/>
              <a:t>MATERIALS EXPERTISE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9178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For </a:t>
            </a:r>
            <a:r>
              <a:rPr lang="pl-PL" dirty="0" err="1" smtClean="0"/>
              <a:t>more</a:t>
            </a:r>
            <a:r>
              <a:rPr lang="pl-PL" dirty="0" smtClean="0"/>
              <a:t> </a:t>
            </a:r>
            <a:r>
              <a:rPr lang="pl-PL" dirty="0" err="1" smtClean="0"/>
              <a:t>information</a:t>
            </a:r>
            <a:r>
              <a:rPr lang="pl-PL" dirty="0" smtClean="0"/>
              <a:t>, </a:t>
            </a:r>
            <a:r>
              <a:rPr lang="pl-PL" dirty="0" err="1" smtClean="0"/>
              <a:t>please</a:t>
            </a:r>
            <a:r>
              <a:rPr lang="pl-PL" dirty="0" smtClean="0"/>
              <a:t> </a:t>
            </a:r>
            <a:r>
              <a:rPr lang="pl-PL" dirty="0" err="1" smtClean="0"/>
              <a:t>visit</a:t>
            </a:r>
            <a:r>
              <a:rPr lang="pl-PL" dirty="0" smtClean="0"/>
              <a:t> </a:t>
            </a:r>
            <a:r>
              <a:rPr lang="pl-PL" dirty="0" err="1" smtClean="0"/>
              <a:t>our</a:t>
            </a:r>
            <a:r>
              <a:rPr lang="pl-PL" dirty="0" smtClean="0"/>
              <a:t> </a:t>
            </a:r>
            <a:r>
              <a:rPr lang="pl-PL" dirty="0" err="1" smtClean="0"/>
              <a:t>exhibition</a:t>
            </a:r>
            <a:r>
              <a:rPr lang="pl-PL" dirty="0" smtClean="0"/>
              <a:t> stand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 smtClean="0"/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r>
              <a:rPr lang="pl-PL" dirty="0" smtClean="0"/>
              <a:t>			</a:t>
            </a:r>
            <a:r>
              <a:rPr lang="pl-PL" dirty="0" err="1" smtClean="0"/>
              <a:t>Exhibition</a:t>
            </a:r>
            <a:r>
              <a:rPr lang="pl-PL" dirty="0" smtClean="0"/>
              <a:t> stand: </a:t>
            </a:r>
            <a:r>
              <a:rPr lang="pl-PL" b="1" dirty="0" smtClean="0"/>
              <a:t>E-92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232450" name="Obraz 8" descr="Opis: C:\Users\XXX\Desktop\LOGO\Logo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3755576"/>
            <a:ext cx="5112568" cy="1473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1115616" y="58142"/>
            <a:ext cx="6834188" cy="558993"/>
            <a:chOff x="501" y="503"/>
            <a:chExt cx="10761" cy="880"/>
          </a:xfrm>
        </p:grpSpPr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501" y="638"/>
              <a:ext cx="10761" cy="745"/>
              <a:chOff x="-981" y="424"/>
              <a:chExt cx="10761" cy="829"/>
            </a:xfrm>
          </p:grpSpPr>
          <p:pic>
            <p:nvPicPr>
              <p:cNvPr id="1031" name="Picture 7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31" y="431"/>
                <a:ext cx="2449" cy="82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</p:pic>
          <p:pic>
            <p:nvPicPr>
              <p:cNvPr id="1032" name="Picture 8"/>
              <p:cNvPicPr>
                <a:picLocks noChangeAspect="1" noChangeArrowheads="1"/>
              </p:cNvPicPr>
              <p:nvPr/>
            </p:nvPicPr>
            <p:blipFill rotWithShape="1">
              <a:blip r:embed="rId5" cstate="print"/>
              <a:srcRect t="26263" b="23085"/>
              <a:stretch/>
            </p:blipFill>
            <p:spPr bwMode="auto">
              <a:xfrm>
                <a:off x="-981" y="424"/>
                <a:ext cx="3288" cy="819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</p:pic>
        </p:grpSp>
        <p:graphicFrame>
          <p:nvGraphicFramePr>
            <p:cNvPr id="1033" name="Object 9"/>
            <p:cNvGraphicFramePr>
              <a:graphicFrameLocks noChangeAspect="1"/>
            </p:cNvGraphicFramePr>
            <p:nvPr/>
          </p:nvGraphicFramePr>
          <p:xfrm>
            <a:off x="4777" y="503"/>
            <a:ext cx="3089" cy="735"/>
          </p:xfrm>
          <a:graphic>
            <a:graphicData uri="http://schemas.openxmlformats.org/presentationml/2006/ole">
              <p:oleObj spid="_x0000_s39959" name="Picture" r:id="rId6" imgW="1816100" imgH="457200" progId="Word.Picture.8">
                <p:embed/>
              </p:oleObj>
            </a:graphicData>
          </a:graphic>
        </p:graphicFrame>
      </p:grpSp>
      <p:cxnSp>
        <p:nvCxnSpPr>
          <p:cNvPr id="14" name="Łącznik prosty 13"/>
          <p:cNvCxnSpPr/>
          <p:nvPr/>
        </p:nvCxnSpPr>
        <p:spPr>
          <a:xfrm flipH="1">
            <a:off x="0" y="62068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ytuł 7"/>
          <p:cNvSpPr>
            <a:spLocks noGrp="1"/>
          </p:cNvSpPr>
          <p:nvPr>
            <p:ph type="ctrTitle"/>
          </p:nvPr>
        </p:nvSpPr>
        <p:spPr>
          <a:xfrm>
            <a:off x="755576" y="1412776"/>
            <a:ext cx="7628384" cy="3744416"/>
          </a:xfrm>
        </p:spPr>
        <p:txBody>
          <a:bodyPr>
            <a:noAutofit/>
          </a:bodyPr>
          <a:lstStyle/>
          <a:p>
            <a:r>
              <a:rPr lang="en-GB" sz="2800" dirty="0" smtClean="0">
                <a:latin typeface="+mn-lt"/>
              </a:rPr>
              <a:t>The results presented in this study have been obtained within the project </a:t>
            </a:r>
            <a:r>
              <a:rPr lang="en-GB" sz="2800" dirty="0" smtClean="0">
                <a:latin typeface="+mn-lt"/>
              </a:rPr>
              <a:t>N</a:t>
            </a:r>
            <a:r>
              <a:rPr lang="pl-PL" sz="2800" dirty="0" smtClean="0">
                <a:latin typeface="+mn-lt"/>
              </a:rPr>
              <a:t>ano</a:t>
            </a:r>
            <a:r>
              <a:rPr lang="en-GB" sz="2800" dirty="0" smtClean="0">
                <a:latin typeface="+mn-lt"/>
              </a:rPr>
              <a:t>S</a:t>
            </a:r>
            <a:r>
              <a:rPr lang="pl-PL" sz="2800" dirty="0" smtClean="0">
                <a:latin typeface="+mn-lt"/>
              </a:rPr>
              <a:t>tal</a:t>
            </a:r>
            <a:r>
              <a:rPr lang="en-GB" sz="2800" dirty="0" smtClean="0">
                <a:latin typeface="+mn-lt"/>
              </a:rPr>
              <a:t> </a:t>
            </a:r>
            <a:r>
              <a:rPr lang="en-GB" sz="2800" dirty="0" smtClean="0">
                <a:latin typeface="+mn-lt"/>
              </a:rPr>
              <a:t/>
            </a:r>
            <a:br>
              <a:rPr lang="en-GB" sz="2800" dirty="0" smtClean="0">
                <a:latin typeface="+mn-lt"/>
              </a:rPr>
            </a:br>
            <a:r>
              <a:rPr lang="en-GB" sz="2800" dirty="0" smtClean="0">
                <a:latin typeface="+mn-lt"/>
              </a:rPr>
              <a:t>(contract no. POIG 01.01.02-14-100/09). </a:t>
            </a:r>
            <a:br>
              <a:rPr lang="en-GB" sz="2800" dirty="0" smtClean="0">
                <a:latin typeface="+mn-lt"/>
              </a:rPr>
            </a:br>
            <a:r>
              <a:rPr lang="en-GB" sz="2800" dirty="0" smtClean="0">
                <a:latin typeface="+mn-lt"/>
              </a:rPr>
              <a:t>The project is co-financed by the European Union from the European Regional Development Fund within Operational Programme Innovative Economy 2007-2013</a:t>
            </a:r>
            <a:endParaRPr lang="en-GB" sz="2800" dirty="0">
              <a:latin typeface="+mn-lt"/>
            </a:endParaRPr>
          </a:p>
        </p:txBody>
      </p:sp>
      <p:pic>
        <p:nvPicPr>
          <p:cNvPr id="9" name="Obraz 8" descr="Opis: C:\Users\XXX\Desktop\LOGO\Logo.T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7864" y="5805264"/>
            <a:ext cx="2880320" cy="830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98824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 descr="wykres_z_CES_oryginalny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000" y="1844824"/>
            <a:ext cx="9000000" cy="3104257"/>
          </a:xfrm>
          <a:prstGeom prst="rect">
            <a:avLst/>
          </a:prstGeom>
        </p:spPr>
      </p:pic>
      <p:sp>
        <p:nvSpPr>
          <p:cNvPr id="17" name="Prostokąt 16"/>
          <p:cNvSpPr/>
          <p:nvPr/>
        </p:nvSpPr>
        <p:spPr>
          <a:xfrm>
            <a:off x="5796144" y="4653136"/>
            <a:ext cx="3131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 smtClean="0">
                <a:solidFill>
                  <a:srgbClr val="0070C0"/>
                </a:solidFill>
              </a:rPr>
              <a:t>Source: WorldAutoSteel.org</a:t>
            </a:r>
          </a:p>
          <a:p>
            <a:r>
              <a:rPr lang="pl-PL" sz="1400" dirty="0">
                <a:solidFill>
                  <a:srgbClr val="0070C0"/>
                </a:solidFill>
              </a:rPr>
              <a:t>J.-C. </a:t>
            </a:r>
            <a:r>
              <a:rPr lang="pl-PL" sz="1400" dirty="0" err="1">
                <a:solidFill>
                  <a:srgbClr val="0070C0"/>
                </a:solidFill>
              </a:rPr>
              <a:t>Hell</a:t>
            </a:r>
            <a:r>
              <a:rPr lang="pl-PL" sz="1400" dirty="0">
                <a:solidFill>
                  <a:srgbClr val="0070C0"/>
                </a:solidFill>
              </a:rPr>
              <a:t> </a:t>
            </a:r>
            <a:r>
              <a:rPr lang="pl-PL" sz="1400" i="1" dirty="0">
                <a:solidFill>
                  <a:srgbClr val="0070C0"/>
                </a:solidFill>
              </a:rPr>
              <a:t>et al</a:t>
            </a:r>
            <a:r>
              <a:rPr lang="pl-PL" sz="1400" dirty="0">
                <a:solidFill>
                  <a:srgbClr val="0070C0"/>
                </a:solidFill>
              </a:rPr>
              <a:t>. ISIJ Intern. 51 (2011) </a:t>
            </a:r>
            <a:r>
              <a:rPr lang="pl-PL" sz="1400" dirty="0" smtClean="0">
                <a:solidFill>
                  <a:srgbClr val="0070C0"/>
                </a:solidFill>
              </a:rPr>
              <a:t>1724</a:t>
            </a:r>
            <a:endParaRPr lang="pl-PL" sz="1600" dirty="0"/>
          </a:p>
        </p:txBody>
      </p:sp>
      <p:sp>
        <p:nvSpPr>
          <p:cNvPr id="24" name="Elipsa 23"/>
          <p:cNvSpPr/>
          <p:nvPr/>
        </p:nvSpPr>
        <p:spPr>
          <a:xfrm rot="900000">
            <a:off x="3498534" y="2033880"/>
            <a:ext cx="993478" cy="363783"/>
          </a:xfrm>
          <a:prstGeom prst="ellipse">
            <a:avLst/>
          </a:prstGeom>
          <a:ln w="15875">
            <a:solidFill>
              <a:srgbClr val="253E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5" name="Prostokąt 24"/>
          <p:cNvSpPr/>
          <p:nvPr/>
        </p:nvSpPr>
        <p:spPr>
          <a:xfrm>
            <a:off x="3563912" y="1961880"/>
            <a:ext cx="864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 smtClean="0">
                <a:solidFill>
                  <a:schemeClr val="bg1"/>
                </a:solidFill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AUST.</a:t>
            </a:r>
            <a:br>
              <a:rPr lang="pl-PL" sz="1200" dirty="0" smtClean="0">
                <a:solidFill>
                  <a:schemeClr val="bg1"/>
                </a:solidFill>
                <a:latin typeface="Arial Narrow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pl-PL" sz="1200" dirty="0" smtClean="0">
                <a:solidFill>
                  <a:schemeClr val="bg1"/>
                </a:solidFill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      (TWIP)</a:t>
            </a:r>
            <a:endParaRPr lang="pl-PL" sz="12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6" name="Elipsa 3"/>
          <p:cNvSpPr/>
          <p:nvPr/>
        </p:nvSpPr>
        <p:spPr>
          <a:xfrm rot="180000">
            <a:off x="6451774" y="3888096"/>
            <a:ext cx="1789775" cy="335991"/>
          </a:xfrm>
          <a:prstGeom prst="ellipse">
            <a:avLst/>
          </a:prstGeom>
          <a:solidFill>
            <a:srgbClr val="FF0000">
              <a:alpha val="50000"/>
            </a:srgbClr>
          </a:solidFill>
          <a:ln w="25400">
            <a:solidFill>
              <a:schemeClr val="tx1">
                <a:alpha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Prostokąt 26"/>
          <p:cNvSpPr/>
          <p:nvPr/>
        </p:nvSpPr>
        <p:spPr>
          <a:xfrm>
            <a:off x="6948000" y="3933056"/>
            <a:ext cx="81304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100" dirty="0" smtClean="0">
                <a:solidFill>
                  <a:schemeClr val="bg1"/>
                </a:solidFill>
                <a:latin typeface="Arial Narrow" pitchFamily="34" charset="0"/>
              </a:rPr>
              <a:t>MARAGING</a:t>
            </a:r>
            <a:endParaRPr lang="pl-PL" sz="11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3" name="Tytuł 1"/>
          <p:cNvSpPr txBox="1">
            <a:spLocks/>
          </p:cNvSpPr>
          <p:nvPr/>
        </p:nvSpPr>
        <p:spPr>
          <a:xfrm>
            <a:off x="683568" y="188640"/>
            <a:ext cx="7920880" cy="6467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solidFill>
                  <a:srgbClr val="920000"/>
                </a:solidFill>
              </a:rPr>
              <a:t>Requirements for new steels</a:t>
            </a:r>
            <a:endParaRPr lang="en-US" sz="3200" b="1" dirty="0">
              <a:solidFill>
                <a:srgbClr val="920000"/>
              </a:solidFill>
            </a:endParaRPr>
          </a:p>
        </p:txBody>
      </p:sp>
      <p:sp>
        <p:nvSpPr>
          <p:cNvPr id="20" name="Elipsa 19"/>
          <p:cNvSpPr/>
          <p:nvPr/>
        </p:nvSpPr>
        <p:spPr>
          <a:xfrm rot="600000">
            <a:off x="4623311" y="1996668"/>
            <a:ext cx="4396110" cy="1819450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2" name="Prostokąt 21"/>
          <p:cNvSpPr/>
          <p:nvPr/>
        </p:nvSpPr>
        <p:spPr>
          <a:xfrm>
            <a:off x="4644008" y="2060848"/>
            <a:ext cx="449999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solidFill>
                  <a:srgbClr val="002060"/>
                </a:solidFill>
              </a:rPr>
              <a:t>      </a:t>
            </a:r>
            <a:r>
              <a:rPr lang="en-GB" b="1" dirty="0" smtClean="0">
                <a:solidFill>
                  <a:srgbClr val="002060"/>
                </a:solidFill>
              </a:rPr>
              <a:t>Current area of research</a:t>
            </a:r>
          </a:p>
          <a:p>
            <a:r>
              <a:rPr lang="pl-PL" sz="1600" dirty="0" smtClean="0">
                <a:solidFill>
                  <a:srgbClr val="003300"/>
                </a:solidFill>
              </a:rPr>
              <a:t>-</a:t>
            </a:r>
            <a:r>
              <a:rPr lang="en-GB" sz="1600" dirty="0" smtClean="0">
                <a:solidFill>
                  <a:srgbClr val="003300"/>
                </a:solidFill>
              </a:rPr>
              <a:t>improved strength </a:t>
            </a:r>
            <a:r>
              <a:rPr lang="en-GB" sz="1600" dirty="0" smtClean="0">
                <a:solidFill>
                  <a:srgbClr val="003300"/>
                </a:solidFill>
                <a:sym typeface="Symbol"/>
              </a:rPr>
              <a:t> lightness</a:t>
            </a:r>
            <a:endParaRPr lang="en-GB" sz="1600" dirty="0" smtClean="0">
              <a:solidFill>
                <a:srgbClr val="003300"/>
              </a:solidFill>
            </a:endParaRPr>
          </a:p>
          <a:p>
            <a:r>
              <a:rPr lang="en-GB" sz="1600" dirty="0" smtClean="0">
                <a:solidFill>
                  <a:srgbClr val="003300"/>
                </a:solidFill>
              </a:rPr>
              <a:t>-increased ductility</a:t>
            </a:r>
            <a:r>
              <a:rPr lang="en-GB" sz="1600" dirty="0" smtClean="0">
                <a:solidFill>
                  <a:srgbClr val="003300"/>
                </a:solidFill>
                <a:sym typeface="Symbol"/>
              </a:rPr>
              <a:t>  formability</a:t>
            </a:r>
            <a:r>
              <a:rPr lang="en-GB" sz="1600" dirty="0" smtClean="0">
                <a:solidFill>
                  <a:srgbClr val="003300"/>
                </a:solidFill>
              </a:rPr>
              <a:t>  </a:t>
            </a:r>
          </a:p>
          <a:p>
            <a:r>
              <a:rPr lang="en-GB" sz="1600" dirty="0" smtClean="0">
                <a:solidFill>
                  <a:srgbClr val="003300"/>
                </a:solidFill>
              </a:rPr>
              <a:t> -wear resistance and </a:t>
            </a:r>
            <a:r>
              <a:rPr lang="en-GB" sz="1600" dirty="0" err="1" smtClean="0">
                <a:solidFill>
                  <a:srgbClr val="003300"/>
                </a:solidFill>
              </a:rPr>
              <a:t>endurance</a:t>
            </a:r>
            <a:r>
              <a:rPr lang="en-GB" sz="1600" dirty="0" err="1" smtClean="0">
                <a:solidFill>
                  <a:srgbClr val="003300"/>
                </a:solidFill>
                <a:sym typeface="Symbol"/>
              </a:rPr>
              <a:t>long</a:t>
            </a:r>
            <a:r>
              <a:rPr lang="en-GB" sz="1600" dirty="0" smtClean="0">
                <a:solidFill>
                  <a:srgbClr val="003300"/>
                </a:solidFill>
                <a:sym typeface="Symbol"/>
              </a:rPr>
              <a:t> time service</a:t>
            </a:r>
            <a:r>
              <a:rPr lang="en-GB" sz="1600" dirty="0" smtClean="0">
                <a:solidFill>
                  <a:srgbClr val="003300"/>
                </a:solidFill>
              </a:rPr>
              <a:t>  </a:t>
            </a:r>
          </a:p>
          <a:p>
            <a:r>
              <a:rPr lang="en-GB" sz="1600" dirty="0" smtClean="0">
                <a:solidFill>
                  <a:srgbClr val="003300"/>
                </a:solidFill>
              </a:rPr>
              <a:t>         -reduced costs</a:t>
            </a:r>
            <a:r>
              <a:rPr lang="en-GB" sz="1600" dirty="0" smtClean="0">
                <a:solidFill>
                  <a:srgbClr val="003300"/>
                </a:solidFill>
                <a:sym typeface="Symbol"/>
              </a:rPr>
              <a:t> of steel and technology</a:t>
            </a:r>
          </a:p>
          <a:p>
            <a:r>
              <a:rPr lang="en-GB" sz="1600" dirty="0" smtClean="0">
                <a:solidFill>
                  <a:srgbClr val="003300"/>
                </a:solidFill>
                <a:sym typeface="Symbol"/>
              </a:rPr>
              <a:t>	- improved </a:t>
            </a:r>
            <a:r>
              <a:rPr lang="en-GB" sz="1600" dirty="0" err="1" smtClean="0">
                <a:solidFill>
                  <a:srgbClr val="003300"/>
                </a:solidFill>
                <a:sym typeface="Symbol"/>
              </a:rPr>
              <a:t>weldability</a:t>
            </a:r>
            <a:r>
              <a:rPr lang="pl-PL" sz="1600" dirty="0" smtClean="0">
                <a:solidFill>
                  <a:srgbClr val="003300"/>
                </a:solidFill>
                <a:sym typeface="Symbol"/>
              </a:rPr>
              <a:t> etc…</a:t>
            </a:r>
            <a:endParaRPr lang="en-GB" sz="1600" dirty="0">
              <a:solidFill>
                <a:srgbClr val="003300"/>
              </a:solidFill>
            </a:endParaRPr>
          </a:p>
        </p:txBody>
      </p:sp>
      <p:sp>
        <p:nvSpPr>
          <p:cNvPr id="28" name="Prostokąt 27"/>
          <p:cNvSpPr/>
          <p:nvPr/>
        </p:nvSpPr>
        <p:spPr>
          <a:xfrm>
            <a:off x="467544" y="1003375"/>
            <a:ext cx="82089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smtClean="0">
                <a:solidFill>
                  <a:srgbClr val="002060"/>
                </a:solidFill>
              </a:rPr>
              <a:t>The functionality of mechanical structures may be essentially increased by improving the steel properties</a:t>
            </a:r>
            <a:endParaRPr lang="pl-PL" sz="2200" dirty="0">
              <a:solidFill>
                <a:srgbClr val="002060"/>
              </a:solidFill>
            </a:endParaRPr>
          </a:p>
        </p:txBody>
      </p:sp>
      <p:sp>
        <p:nvSpPr>
          <p:cNvPr id="29" name="Prostokąt 28"/>
          <p:cNvSpPr/>
          <p:nvPr/>
        </p:nvSpPr>
        <p:spPr>
          <a:xfrm>
            <a:off x="2195736" y="5589240"/>
            <a:ext cx="20162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/>
              <a:t>STRENGTH</a:t>
            </a:r>
            <a:endParaRPr lang="pl-PL" sz="2800" dirty="0"/>
          </a:p>
        </p:txBody>
      </p:sp>
      <p:sp>
        <p:nvSpPr>
          <p:cNvPr id="13" name="Prostokąt 12"/>
          <p:cNvSpPr/>
          <p:nvPr/>
        </p:nvSpPr>
        <p:spPr>
          <a:xfrm>
            <a:off x="5220072" y="5589240"/>
            <a:ext cx="18054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 smtClean="0"/>
              <a:t>DUCTILITY </a:t>
            </a:r>
            <a:endParaRPr lang="pl-PL" sz="2800" dirty="0"/>
          </a:p>
        </p:txBody>
      </p:sp>
      <p:sp>
        <p:nvSpPr>
          <p:cNvPr id="14" name="Strzałka w prawo 13"/>
          <p:cNvSpPr/>
          <p:nvPr/>
        </p:nvSpPr>
        <p:spPr>
          <a:xfrm rot="2700000">
            <a:off x="6799131" y="5601594"/>
            <a:ext cx="1018346" cy="407338"/>
          </a:xfrm>
          <a:prstGeom prst="rightArrow">
            <a:avLst>
              <a:gd name="adj1" fmla="val 37631"/>
              <a:gd name="adj2" fmla="val 26912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Strzałka w prawo 15"/>
          <p:cNvSpPr/>
          <p:nvPr/>
        </p:nvSpPr>
        <p:spPr>
          <a:xfrm rot="-2700000">
            <a:off x="1398530" y="5601595"/>
            <a:ext cx="1018346" cy="407338"/>
          </a:xfrm>
          <a:prstGeom prst="rightArrow">
            <a:avLst>
              <a:gd name="adj1" fmla="val 37631"/>
              <a:gd name="adj2" fmla="val 26912"/>
            </a:avLst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trzałka w prawo 17"/>
          <p:cNvSpPr/>
          <p:nvPr/>
        </p:nvSpPr>
        <p:spPr>
          <a:xfrm>
            <a:off x="4211960" y="5733256"/>
            <a:ext cx="86409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14019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/>
          <p:cNvSpPr/>
          <p:nvPr/>
        </p:nvSpPr>
        <p:spPr>
          <a:xfrm>
            <a:off x="179512" y="1139840"/>
            <a:ext cx="896448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smtClean="0">
                <a:solidFill>
                  <a:srgbClr val="003300"/>
                </a:solidFill>
              </a:rPr>
              <a:t>A </a:t>
            </a:r>
            <a:r>
              <a:rPr lang="en-GB" sz="2000" b="1" dirty="0" err="1" smtClean="0">
                <a:solidFill>
                  <a:srgbClr val="003300"/>
                </a:solidFill>
              </a:rPr>
              <a:t>nanocrystalline</a:t>
            </a:r>
            <a:r>
              <a:rPr lang="en-GB" sz="2000" b="1" dirty="0" smtClean="0">
                <a:solidFill>
                  <a:srgbClr val="003300"/>
                </a:solidFill>
              </a:rPr>
              <a:t> structure </a:t>
            </a:r>
            <a:r>
              <a:rPr lang="pl-PL" sz="2000" b="1" dirty="0" smtClean="0">
                <a:solidFill>
                  <a:srgbClr val="003300"/>
                </a:solidFill>
              </a:rPr>
              <a:t>was </a:t>
            </a:r>
            <a:r>
              <a:rPr lang="en-GB" sz="2000" b="1" dirty="0" smtClean="0">
                <a:solidFill>
                  <a:srgbClr val="003300"/>
                </a:solidFill>
              </a:rPr>
              <a:t>obtained in some steels </a:t>
            </a:r>
            <a:r>
              <a:rPr lang="pl-PL" sz="2000" b="1" dirty="0" err="1" smtClean="0">
                <a:solidFill>
                  <a:srgbClr val="003300"/>
                </a:solidFill>
              </a:rPr>
              <a:t>with</a:t>
            </a:r>
            <a:r>
              <a:rPr lang="pl-PL" sz="2000" b="1" dirty="0" smtClean="0">
                <a:solidFill>
                  <a:srgbClr val="003300"/>
                </a:solidFill>
              </a:rPr>
              <a:t> </a:t>
            </a:r>
            <a:r>
              <a:rPr lang="pl-PL" sz="2000" b="1" u="sng" dirty="0" err="1" smtClean="0">
                <a:solidFill>
                  <a:srgbClr val="C00000"/>
                </a:solidFill>
              </a:rPr>
              <a:t>specially</a:t>
            </a:r>
            <a:r>
              <a:rPr lang="pl-PL" sz="2000" b="1" u="sng" dirty="0" smtClean="0">
                <a:solidFill>
                  <a:srgbClr val="C00000"/>
                </a:solidFill>
              </a:rPr>
              <a:t> </a:t>
            </a:r>
            <a:r>
              <a:rPr lang="pl-PL" sz="2000" b="1" u="sng" dirty="0" err="1" smtClean="0">
                <a:solidFill>
                  <a:srgbClr val="C00000"/>
                </a:solidFill>
              </a:rPr>
              <a:t>designed</a:t>
            </a:r>
            <a:r>
              <a:rPr lang="pl-PL" sz="2000" b="1" u="sng" dirty="0" smtClean="0">
                <a:solidFill>
                  <a:srgbClr val="C00000"/>
                </a:solidFill>
              </a:rPr>
              <a:t> </a:t>
            </a:r>
            <a:r>
              <a:rPr lang="pl-PL" sz="2000" b="1" dirty="0" smtClean="0">
                <a:solidFill>
                  <a:srgbClr val="003300"/>
                </a:solidFill>
              </a:rPr>
              <a:t>chemical </a:t>
            </a:r>
            <a:r>
              <a:rPr lang="pl-PL" sz="2000" b="1" dirty="0" err="1" smtClean="0">
                <a:solidFill>
                  <a:srgbClr val="003300"/>
                </a:solidFill>
              </a:rPr>
              <a:t>composition</a:t>
            </a:r>
            <a:r>
              <a:rPr lang="pl-PL" sz="2000" b="1" dirty="0" smtClean="0">
                <a:solidFill>
                  <a:srgbClr val="003300"/>
                </a:solidFill>
              </a:rPr>
              <a:t> </a:t>
            </a:r>
            <a:r>
              <a:rPr lang="en-GB" sz="2000" b="1" dirty="0" smtClean="0">
                <a:solidFill>
                  <a:srgbClr val="003300"/>
                </a:solidFill>
              </a:rPr>
              <a:t>using </a:t>
            </a:r>
            <a:r>
              <a:rPr lang="en-GB" sz="2000" b="1" u="sng" dirty="0" err="1" smtClean="0">
                <a:solidFill>
                  <a:srgbClr val="003300"/>
                </a:solidFill>
              </a:rPr>
              <a:t>bainitic</a:t>
            </a:r>
            <a:r>
              <a:rPr lang="en-GB" sz="2000" b="1" u="sng" dirty="0" smtClean="0">
                <a:solidFill>
                  <a:srgbClr val="003300"/>
                </a:solidFill>
              </a:rPr>
              <a:t> transformation</a:t>
            </a:r>
            <a:endParaRPr lang="pl-PL" sz="2000" b="1" u="sng" dirty="0" smtClean="0">
              <a:solidFill>
                <a:srgbClr val="003300"/>
              </a:solidFill>
            </a:endParaRPr>
          </a:p>
          <a:p>
            <a:pPr lvl="0">
              <a:spcBef>
                <a:spcPts val="600"/>
              </a:spcBef>
            </a:pPr>
            <a:r>
              <a:rPr lang="pl-PL" sz="2000" b="1" dirty="0" err="1" smtClean="0">
                <a:solidFill>
                  <a:prstClr val="black"/>
                </a:solidFill>
              </a:rPr>
              <a:t>Nanomaterial</a:t>
            </a:r>
            <a:r>
              <a:rPr lang="pl-PL" sz="2000" b="1" dirty="0" smtClean="0">
                <a:solidFill>
                  <a:prstClr val="black"/>
                </a:solidFill>
              </a:rPr>
              <a:t> </a:t>
            </a:r>
            <a:r>
              <a:rPr lang="pl-PL" sz="2000" dirty="0" smtClean="0">
                <a:solidFill>
                  <a:prstClr val="black"/>
                </a:solidFill>
                <a:sym typeface="Symbol"/>
              </a:rPr>
              <a:t> </a:t>
            </a:r>
            <a:r>
              <a:rPr lang="pl-PL" sz="2000" dirty="0" err="1" smtClean="0">
                <a:solidFill>
                  <a:prstClr val="black"/>
                </a:solidFill>
                <a:sym typeface="Symbol"/>
              </a:rPr>
              <a:t>material</a:t>
            </a:r>
            <a:r>
              <a:rPr lang="pl-PL" sz="2000" dirty="0" smtClean="0">
                <a:solidFill>
                  <a:prstClr val="black"/>
                </a:solidFill>
                <a:sym typeface="Symbol"/>
              </a:rPr>
              <a:t> </a:t>
            </a:r>
            <a:r>
              <a:rPr lang="pl-PL" sz="2000" dirty="0" err="1" smtClean="0">
                <a:solidFill>
                  <a:prstClr val="black"/>
                </a:solidFill>
                <a:sym typeface="Symbol"/>
              </a:rPr>
              <a:t>with</a:t>
            </a:r>
            <a:r>
              <a:rPr lang="pl-PL" sz="2000" dirty="0" smtClean="0">
                <a:solidFill>
                  <a:prstClr val="black"/>
                </a:solidFill>
                <a:sym typeface="Symbol"/>
              </a:rPr>
              <a:t> </a:t>
            </a:r>
            <a:r>
              <a:rPr lang="en-GB" sz="2000" dirty="0" smtClean="0">
                <a:solidFill>
                  <a:prstClr val="black"/>
                </a:solidFill>
                <a:ea typeface="Times New Roman"/>
              </a:rPr>
              <a:t>grain size </a:t>
            </a:r>
            <a:r>
              <a:rPr lang="pl-PL" sz="2000" dirty="0" smtClean="0">
                <a:solidFill>
                  <a:prstClr val="black"/>
                </a:solidFill>
              </a:rPr>
              <a:t>d</a:t>
            </a:r>
            <a:r>
              <a:rPr lang="pl-PL" sz="2000" dirty="0" smtClean="0">
                <a:solidFill>
                  <a:prstClr val="black"/>
                </a:solidFill>
                <a:sym typeface="Symbol"/>
              </a:rPr>
              <a:t>100nm </a:t>
            </a:r>
            <a:r>
              <a:rPr lang="en-GB" sz="2000" dirty="0" smtClean="0">
                <a:solidFill>
                  <a:prstClr val="black"/>
                </a:solidFill>
                <a:ea typeface="Times New Roman"/>
              </a:rPr>
              <a:t>at least in one direction</a:t>
            </a:r>
            <a:endParaRPr lang="pl-PL" sz="2000" b="1" dirty="0" smtClean="0">
              <a:solidFill>
                <a:srgbClr val="003300"/>
              </a:solidFill>
            </a:endParaRPr>
          </a:p>
          <a:p>
            <a:pPr>
              <a:spcBef>
                <a:spcPts val="600"/>
              </a:spcBef>
            </a:pPr>
            <a:r>
              <a:rPr lang="pl-PL" sz="2000" b="1" u="sng" dirty="0" err="1" smtClean="0">
                <a:solidFill>
                  <a:srgbClr val="002060"/>
                </a:solidFill>
              </a:rPr>
              <a:t>Heat</a:t>
            </a:r>
            <a:r>
              <a:rPr lang="pl-PL" sz="2000" b="1" u="sng" dirty="0" smtClean="0">
                <a:solidFill>
                  <a:srgbClr val="002060"/>
                </a:solidFill>
              </a:rPr>
              <a:t> </a:t>
            </a:r>
            <a:r>
              <a:rPr lang="pl-PL" sz="2000" b="1" u="sng" dirty="0" err="1" smtClean="0">
                <a:solidFill>
                  <a:srgbClr val="002060"/>
                </a:solidFill>
              </a:rPr>
              <a:t>treatment</a:t>
            </a:r>
            <a:r>
              <a:rPr lang="en-GB" sz="2000" b="1" u="sng" dirty="0" smtClean="0">
                <a:solidFill>
                  <a:srgbClr val="002060"/>
                </a:solidFill>
              </a:rPr>
              <a:t>: </a:t>
            </a:r>
            <a:r>
              <a:rPr lang="en-GB" sz="2000" b="1" dirty="0" smtClean="0">
                <a:solidFill>
                  <a:srgbClr val="002060"/>
                </a:solidFill>
              </a:rPr>
              <a:t>isothermal annealing above the </a:t>
            </a:r>
            <a:r>
              <a:rPr lang="en-GB" sz="2000" b="1" dirty="0" err="1" smtClean="0">
                <a:solidFill>
                  <a:srgbClr val="002060"/>
                </a:solidFill>
              </a:rPr>
              <a:t>martensitic</a:t>
            </a:r>
            <a:r>
              <a:rPr lang="en-GB" sz="2000" b="1" dirty="0" smtClean="0">
                <a:solidFill>
                  <a:srgbClr val="002060"/>
                </a:solidFill>
              </a:rPr>
              <a:t> start temp</a:t>
            </a:r>
            <a:r>
              <a:rPr lang="pl-PL" sz="2000" b="1" dirty="0" smtClean="0">
                <a:solidFill>
                  <a:srgbClr val="002060"/>
                </a:solidFill>
              </a:rPr>
              <a:t>.</a:t>
            </a:r>
            <a:r>
              <a:rPr lang="en-GB" sz="2000" b="1" dirty="0" smtClean="0">
                <a:solidFill>
                  <a:srgbClr val="002060"/>
                </a:solidFill>
              </a:rPr>
              <a:t> (Ms) 190</a:t>
            </a:r>
            <a:r>
              <a:rPr lang="en-GB" sz="2000" b="1" dirty="0" smtClean="0">
                <a:solidFill>
                  <a:srgbClr val="002060"/>
                </a:solidFill>
                <a:sym typeface="Symbol"/>
              </a:rPr>
              <a:t></a:t>
            </a:r>
            <a:r>
              <a:rPr lang="en-GB" sz="2000" b="1" dirty="0" smtClean="0">
                <a:solidFill>
                  <a:srgbClr val="002060"/>
                </a:solidFill>
              </a:rPr>
              <a:t>C÷</a:t>
            </a:r>
            <a:r>
              <a:rPr lang="pl-PL" sz="2000" b="1" dirty="0" smtClean="0">
                <a:solidFill>
                  <a:srgbClr val="002060"/>
                </a:solidFill>
              </a:rPr>
              <a:t>32</a:t>
            </a:r>
            <a:r>
              <a:rPr lang="en-GB" sz="2000" b="1" dirty="0" smtClean="0">
                <a:solidFill>
                  <a:srgbClr val="002060"/>
                </a:solidFill>
              </a:rPr>
              <a:t>0</a:t>
            </a:r>
            <a:r>
              <a:rPr lang="en-GB" sz="2000" b="1" dirty="0" smtClean="0">
                <a:solidFill>
                  <a:srgbClr val="002060"/>
                </a:solidFill>
                <a:sym typeface="Symbol"/>
              </a:rPr>
              <a:t></a:t>
            </a:r>
            <a:r>
              <a:rPr lang="en-GB" sz="2000" b="1" dirty="0" smtClean="0">
                <a:solidFill>
                  <a:srgbClr val="002060"/>
                </a:solidFill>
              </a:rPr>
              <a:t>C </a:t>
            </a:r>
            <a:r>
              <a:rPr lang="pl-PL" sz="2000" b="1" dirty="0" smtClean="0">
                <a:solidFill>
                  <a:srgbClr val="002060"/>
                </a:solidFill>
              </a:rPr>
              <a:t> </a:t>
            </a:r>
            <a:r>
              <a:rPr lang="en-GB" sz="2000" b="1" dirty="0" smtClean="0">
                <a:solidFill>
                  <a:srgbClr val="002060"/>
                </a:solidFill>
              </a:rPr>
              <a:t>for the time necessary to finish the </a:t>
            </a:r>
            <a:r>
              <a:rPr lang="en-GB" sz="2000" b="1" dirty="0" err="1" smtClean="0">
                <a:solidFill>
                  <a:srgbClr val="002060"/>
                </a:solidFill>
              </a:rPr>
              <a:t>bainite</a:t>
            </a:r>
            <a:r>
              <a:rPr lang="en-GB" sz="2000" b="1" dirty="0" smtClean="0">
                <a:solidFill>
                  <a:srgbClr val="002060"/>
                </a:solidFill>
              </a:rPr>
              <a:t> transformation</a:t>
            </a:r>
            <a:endParaRPr lang="pl-PL" sz="2000" b="1" dirty="0" smtClean="0">
              <a:solidFill>
                <a:srgbClr val="003300"/>
              </a:solidFill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0" y="188640"/>
            <a:ext cx="9144000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74625" indent="-174625" algn="ctr"/>
            <a:r>
              <a:rPr lang="en-GB" sz="3000" b="1" dirty="0" smtClean="0">
                <a:solidFill>
                  <a:srgbClr val="920000"/>
                </a:solidFill>
                <a:latin typeface="+mj-lt"/>
              </a:rPr>
              <a:t>Formation of </a:t>
            </a:r>
            <a:r>
              <a:rPr lang="en-GB" sz="3000" b="1" dirty="0" err="1" smtClean="0">
                <a:solidFill>
                  <a:srgbClr val="920000"/>
                </a:solidFill>
                <a:latin typeface="+mj-lt"/>
              </a:rPr>
              <a:t>nanocrystalline</a:t>
            </a:r>
            <a:r>
              <a:rPr lang="en-GB" sz="3000" b="1" dirty="0" smtClean="0">
                <a:solidFill>
                  <a:srgbClr val="920000"/>
                </a:solidFill>
                <a:latin typeface="+mj-lt"/>
              </a:rPr>
              <a:t> structure </a:t>
            </a:r>
            <a:br>
              <a:rPr lang="en-GB" sz="3000" b="1" dirty="0" smtClean="0">
                <a:solidFill>
                  <a:srgbClr val="920000"/>
                </a:solidFill>
                <a:latin typeface="+mj-lt"/>
              </a:rPr>
            </a:br>
            <a:r>
              <a:rPr lang="en-GB" sz="2800" b="1" dirty="0" smtClean="0">
                <a:solidFill>
                  <a:srgbClr val="920000"/>
                </a:solidFill>
                <a:latin typeface="+mj-lt"/>
              </a:rPr>
              <a:t>in finished components using phase trans</a:t>
            </a:r>
            <a:r>
              <a:rPr lang="pl-PL" sz="2800" b="1" dirty="0" err="1" smtClean="0">
                <a:solidFill>
                  <a:srgbClr val="920000"/>
                </a:solidFill>
                <a:latin typeface="+mj-lt"/>
              </a:rPr>
              <a:t>formations</a:t>
            </a:r>
            <a:endParaRPr lang="en-GB" sz="2800" b="1" dirty="0">
              <a:solidFill>
                <a:srgbClr val="920000"/>
              </a:solidFill>
              <a:latin typeface="+mj-lt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4932040" y="4941168"/>
            <a:ext cx="4032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rgbClr val="0070C0"/>
                </a:solidFill>
              </a:rPr>
              <a:t>F.G. Caballero, H.K.D.H. </a:t>
            </a:r>
            <a:r>
              <a:rPr lang="en-GB" sz="1600" dirty="0" err="1" smtClean="0">
                <a:solidFill>
                  <a:srgbClr val="0070C0"/>
                </a:solidFill>
              </a:rPr>
              <a:t>Bhadeshia</a:t>
            </a:r>
            <a:r>
              <a:rPr lang="en-GB" sz="1600" dirty="0" smtClean="0">
                <a:solidFill>
                  <a:srgbClr val="0070C0"/>
                </a:solidFill>
              </a:rPr>
              <a:t>, </a:t>
            </a:r>
            <a:r>
              <a:rPr lang="en-GB" sz="1600" dirty="0" err="1" smtClean="0">
                <a:solidFill>
                  <a:srgbClr val="0070C0"/>
                </a:solidFill>
              </a:rPr>
              <a:t>Curr</a:t>
            </a:r>
            <a:r>
              <a:rPr lang="en-GB" sz="1600" dirty="0" smtClean="0">
                <a:solidFill>
                  <a:srgbClr val="0070C0"/>
                </a:solidFill>
              </a:rPr>
              <a:t>. </a:t>
            </a:r>
            <a:r>
              <a:rPr lang="en-GB" sz="1600" dirty="0" err="1" smtClean="0">
                <a:solidFill>
                  <a:srgbClr val="0070C0"/>
                </a:solidFill>
              </a:rPr>
              <a:t>Opin</a:t>
            </a:r>
            <a:r>
              <a:rPr lang="en-GB" sz="1600" dirty="0" smtClean="0">
                <a:solidFill>
                  <a:srgbClr val="0070C0"/>
                </a:solidFill>
              </a:rPr>
              <a:t>. </a:t>
            </a:r>
            <a:br>
              <a:rPr lang="en-GB" sz="1600" dirty="0" smtClean="0">
                <a:solidFill>
                  <a:srgbClr val="0070C0"/>
                </a:solidFill>
              </a:rPr>
            </a:br>
            <a:r>
              <a:rPr lang="en-GB" sz="1600" dirty="0" smtClean="0">
                <a:solidFill>
                  <a:srgbClr val="0070C0"/>
                </a:solidFill>
              </a:rPr>
              <a:t>Solid State Mater. Sci. 8 (2005) 186–193</a:t>
            </a:r>
            <a:endParaRPr lang="en-GB" sz="1600" dirty="0">
              <a:solidFill>
                <a:srgbClr val="0070C0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611560" y="6084585"/>
            <a:ext cx="46805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 smtClean="0"/>
              <a:t>Thin, nanometric plates of carbide free bainitic ferrite </a:t>
            </a:r>
            <a:r>
              <a:rPr lang="en-GB" sz="1600" dirty="0" err="1" smtClean="0"/>
              <a:t>embeded</a:t>
            </a:r>
            <a:r>
              <a:rPr lang="en-GB" sz="1600" dirty="0" smtClean="0"/>
              <a:t> </a:t>
            </a:r>
            <a:r>
              <a:rPr lang="pl-PL" sz="1600" dirty="0" err="1" smtClean="0"/>
              <a:t>in</a:t>
            </a:r>
            <a:r>
              <a:rPr lang="pl-PL" sz="1600" dirty="0" smtClean="0"/>
              <a:t> </a:t>
            </a:r>
            <a:r>
              <a:rPr lang="pl-PL" sz="1600" dirty="0" err="1" smtClean="0"/>
              <a:t>stable</a:t>
            </a:r>
            <a:r>
              <a:rPr lang="pl-PL" sz="1600" dirty="0" smtClean="0"/>
              <a:t> </a:t>
            </a:r>
            <a:r>
              <a:rPr lang="pl-PL" sz="1600" dirty="0" err="1" smtClean="0"/>
              <a:t>carbon-enriched</a:t>
            </a:r>
            <a:r>
              <a:rPr lang="pl-PL" sz="1600" dirty="0" smtClean="0"/>
              <a:t> </a:t>
            </a:r>
            <a:r>
              <a:rPr lang="en-GB" sz="1600" dirty="0" smtClean="0"/>
              <a:t>retained austenite</a:t>
            </a:r>
            <a:endParaRPr lang="en-GB" sz="1600" dirty="0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2996952"/>
            <a:ext cx="3864901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rostokąt 8"/>
          <p:cNvSpPr/>
          <p:nvPr/>
        </p:nvSpPr>
        <p:spPr>
          <a:xfrm>
            <a:off x="4788024" y="3501008"/>
            <a:ext cx="43559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l-PL" b="1" dirty="0" smtClean="0"/>
              <a:t>Steel: </a:t>
            </a:r>
            <a:r>
              <a:rPr lang="en-GB" dirty="0" smtClean="0"/>
              <a:t>Fe–0.98%C–1.46%Si–1.89%Mn–0.26%Mo–1.26%Cr–0.09%V (%wt.)</a:t>
            </a:r>
            <a:r>
              <a:rPr lang="en-GB" b="1" dirty="0" smtClean="0"/>
              <a:t> 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en-GB" b="1" dirty="0" smtClean="0"/>
              <a:t>after </a:t>
            </a:r>
            <a:r>
              <a:rPr lang="en-GB" b="1" dirty="0" err="1" smtClean="0"/>
              <a:t>austempering</a:t>
            </a:r>
            <a:r>
              <a:rPr lang="en-GB" b="1" dirty="0" smtClean="0"/>
              <a:t> at </a:t>
            </a:r>
            <a:r>
              <a:rPr lang="en-GB" b="1" u="sng" dirty="0" smtClean="0"/>
              <a:t>200</a:t>
            </a:r>
            <a:r>
              <a:rPr lang="en-GB" b="1" u="sng" dirty="0" smtClean="0">
                <a:sym typeface="Symbol"/>
              </a:rPr>
              <a:t></a:t>
            </a:r>
            <a:r>
              <a:rPr lang="en-GB" b="1" u="sng" dirty="0" smtClean="0"/>
              <a:t>C </a:t>
            </a:r>
            <a:r>
              <a:rPr lang="en-GB" b="1" u="sng" dirty="0" smtClean="0">
                <a:solidFill>
                  <a:srgbClr val="C00000"/>
                </a:solidFill>
              </a:rPr>
              <a:t>for 5 days</a:t>
            </a:r>
            <a:endParaRPr lang="pl-PL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937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0" y="260648"/>
            <a:ext cx="9144000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74625" indent="-174625" algn="ctr"/>
            <a:r>
              <a:rPr lang="pl-PL" sz="3200" b="1" dirty="0" err="1" smtClean="0">
                <a:solidFill>
                  <a:srgbClr val="920000"/>
                </a:solidFill>
              </a:rPr>
              <a:t>Problems</a:t>
            </a:r>
            <a:r>
              <a:rPr lang="pl-PL" sz="3200" b="1" dirty="0" smtClean="0">
                <a:solidFill>
                  <a:srgbClr val="920000"/>
                </a:solidFill>
              </a:rPr>
              <a:t> </a:t>
            </a:r>
            <a:r>
              <a:rPr lang="pl-PL" sz="3200" b="1" dirty="0" err="1" smtClean="0">
                <a:solidFill>
                  <a:srgbClr val="920000"/>
                </a:solidFill>
              </a:rPr>
              <a:t>with</a:t>
            </a:r>
            <a:r>
              <a:rPr lang="pl-PL" sz="3200" b="1" dirty="0" smtClean="0">
                <a:solidFill>
                  <a:srgbClr val="920000"/>
                </a:solidFill>
              </a:rPr>
              <a:t> i</a:t>
            </a:r>
            <a:r>
              <a:rPr lang="en-US" sz="3000" b="1" dirty="0" err="1" smtClean="0">
                <a:solidFill>
                  <a:srgbClr val="920000"/>
                </a:solidFill>
              </a:rPr>
              <a:t>mplementation</a:t>
            </a:r>
            <a:r>
              <a:rPr lang="en-US" sz="3000" b="1" dirty="0" smtClean="0">
                <a:solidFill>
                  <a:srgbClr val="920000"/>
                </a:solidFill>
              </a:rPr>
              <a:t> of </a:t>
            </a:r>
            <a:r>
              <a:rPr lang="pl-PL" sz="3000" b="1" dirty="0" err="1" smtClean="0">
                <a:solidFill>
                  <a:srgbClr val="920000"/>
                </a:solidFill>
              </a:rPr>
              <a:t>nanobainitic</a:t>
            </a:r>
            <a:r>
              <a:rPr lang="pl-PL" sz="3000" b="1" dirty="0" smtClean="0">
                <a:solidFill>
                  <a:srgbClr val="920000"/>
                </a:solidFill>
              </a:rPr>
              <a:t> </a:t>
            </a:r>
            <a:r>
              <a:rPr lang="en-US" sz="3000" b="1" dirty="0" smtClean="0">
                <a:solidFill>
                  <a:srgbClr val="920000"/>
                </a:solidFill>
              </a:rPr>
              <a:t>steel</a:t>
            </a:r>
            <a:r>
              <a:rPr lang="pl-PL" sz="3000" b="1" dirty="0" smtClean="0">
                <a:solidFill>
                  <a:srgbClr val="920000"/>
                </a:solidFill>
              </a:rPr>
              <a:t>s</a:t>
            </a:r>
            <a:r>
              <a:rPr lang="en-US" sz="3000" b="1" dirty="0" smtClean="0">
                <a:solidFill>
                  <a:srgbClr val="920000"/>
                </a:solidFill>
              </a:rPr>
              <a:t> for industrial production</a:t>
            </a:r>
            <a:endParaRPr lang="en-GB" sz="3000" b="1" dirty="0">
              <a:solidFill>
                <a:srgbClr val="920000"/>
              </a:solidFill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539552" y="1412776"/>
            <a:ext cx="828092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361950">
              <a:spcBef>
                <a:spcPts val="600"/>
              </a:spcBef>
              <a:buFont typeface="Wingdings" pitchFamily="2" charset="2"/>
              <a:buChar char="Ø"/>
            </a:pPr>
            <a:r>
              <a:rPr lang="pl-PL" sz="2200" b="1" dirty="0" err="1" smtClean="0">
                <a:solidFill>
                  <a:srgbClr val="FF0000"/>
                </a:solidFill>
              </a:rPr>
              <a:t>Nanobainitic</a:t>
            </a:r>
            <a:r>
              <a:rPr lang="pl-PL" sz="2200" b="1" dirty="0" smtClean="0">
                <a:solidFill>
                  <a:srgbClr val="FF0000"/>
                </a:solidFill>
              </a:rPr>
              <a:t> </a:t>
            </a:r>
            <a:r>
              <a:rPr lang="pl-PL" sz="2200" b="1" dirty="0" err="1" smtClean="0">
                <a:solidFill>
                  <a:srgbClr val="FF0000"/>
                </a:solidFill>
              </a:rPr>
              <a:t>structure</a:t>
            </a:r>
            <a:r>
              <a:rPr lang="pl-PL" sz="2200" b="1" dirty="0" smtClean="0">
                <a:solidFill>
                  <a:srgbClr val="FF0000"/>
                </a:solidFill>
              </a:rPr>
              <a:t> was </a:t>
            </a:r>
            <a:r>
              <a:rPr lang="pl-PL" sz="2200" b="1" dirty="0" err="1" smtClean="0">
                <a:solidFill>
                  <a:srgbClr val="FF0000"/>
                </a:solidFill>
              </a:rPr>
              <a:t>obtained</a:t>
            </a:r>
            <a:r>
              <a:rPr lang="pl-PL" sz="2200" b="1" dirty="0" smtClean="0">
                <a:solidFill>
                  <a:srgbClr val="FF0000"/>
                </a:solidFill>
              </a:rPr>
              <a:t> </a:t>
            </a:r>
            <a:r>
              <a:rPr lang="pl-PL" sz="2200" b="1" dirty="0" err="1" smtClean="0">
                <a:solidFill>
                  <a:srgbClr val="FF0000"/>
                </a:solidFill>
              </a:rPr>
              <a:t>in</a:t>
            </a:r>
            <a:r>
              <a:rPr lang="pl-PL" sz="2200" b="1" dirty="0" smtClean="0">
                <a:solidFill>
                  <a:srgbClr val="FF0000"/>
                </a:solidFill>
              </a:rPr>
              <a:t> </a:t>
            </a:r>
            <a:r>
              <a:rPr lang="pl-PL" sz="2200" b="1" dirty="0" err="1" smtClean="0">
                <a:solidFill>
                  <a:srgbClr val="FF0000"/>
                </a:solidFill>
              </a:rPr>
              <a:t>steels</a:t>
            </a:r>
            <a:r>
              <a:rPr lang="pl-PL" sz="2200" b="1" dirty="0" smtClean="0">
                <a:solidFill>
                  <a:srgbClr val="FF0000"/>
                </a:solidFill>
              </a:rPr>
              <a:t> </a:t>
            </a:r>
            <a:r>
              <a:rPr lang="pl-PL" sz="2200" b="1" dirty="0" err="1" smtClean="0">
                <a:solidFill>
                  <a:srgbClr val="FF0000"/>
                </a:solidFill>
              </a:rPr>
              <a:t>with</a:t>
            </a:r>
            <a:r>
              <a:rPr lang="pl-PL" sz="2200" b="1" dirty="0" smtClean="0">
                <a:solidFill>
                  <a:srgbClr val="FF0000"/>
                </a:solidFill>
              </a:rPr>
              <a:t> </a:t>
            </a:r>
            <a:r>
              <a:rPr lang="pl-PL" sz="2200" b="1" dirty="0" err="1" smtClean="0">
                <a:solidFill>
                  <a:srgbClr val="FF0000"/>
                </a:solidFill>
              </a:rPr>
              <a:t>specially</a:t>
            </a:r>
            <a:r>
              <a:rPr lang="pl-PL" sz="2200" b="1" dirty="0" smtClean="0">
                <a:solidFill>
                  <a:srgbClr val="FF0000"/>
                </a:solidFill>
              </a:rPr>
              <a:t> </a:t>
            </a:r>
            <a:r>
              <a:rPr lang="pl-PL" sz="2200" b="1" dirty="0" err="1" smtClean="0">
                <a:solidFill>
                  <a:srgbClr val="FF0000"/>
                </a:solidFill>
              </a:rPr>
              <a:t>designed</a:t>
            </a:r>
            <a:r>
              <a:rPr lang="pl-PL" sz="2200" b="1" dirty="0" smtClean="0">
                <a:solidFill>
                  <a:srgbClr val="FF0000"/>
                </a:solidFill>
              </a:rPr>
              <a:t> (and </a:t>
            </a:r>
            <a:r>
              <a:rPr lang="pl-PL" sz="2200" b="1" dirty="0" err="1" smtClean="0">
                <a:solidFill>
                  <a:srgbClr val="FF0000"/>
                </a:solidFill>
              </a:rPr>
              <a:t>patented</a:t>
            </a:r>
            <a:r>
              <a:rPr lang="pl-PL" sz="2200" b="1" dirty="0" smtClean="0">
                <a:solidFill>
                  <a:srgbClr val="FF0000"/>
                </a:solidFill>
              </a:rPr>
              <a:t>) chemical </a:t>
            </a:r>
            <a:r>
              <a:rPr lang="pl-PL" sz="2200" b="1" dirty="0" err="1" smtClean="0">
                <a:solidFill>
                  <a:srgbClr val="FF0000"/>
                </a:solidFill>
              </a:rPr>
              <a:t>composition</a:t>
            </a:r>
            <a:r>
              <a:rPr lang="pl-PL" sz="2200" b="1" dirty="0" smtClean="0">
                <a:solidFill>
                  <a:srgbClr val="FF0000"/>
                </a:solidFill>
              </a:rPr>
              <a:t> </a:t>
            </a:r>
          </a:p>
          <a:p>
            <a:pPr marL="361950" indent="-361950">
              <a:spcBef>
                <a:spcPts val="600"/>
              </a:spcBef>
              <a:buFont typeface="Wingdings" pitchFamily="2" charset="2"/>
              <a:buChar char="Ø"/>
            </a:pPr>
            <a:r>
              <a:rPr lang="pl-PL" sz="2200" dirty="0" smtClean="0">
                <a:solidFill>
                  <a:srgbClr val="8E0000"/>
                </a:solidFill>
              </a:rPr>
              <a:t>L</a:t>
            </a:r>
            <a:r>
              <a:rPr lang="en-GB" sz="2200" dirty="0" err="1" smtClean="0">
                <a:solidFill>
                  <a:srgbClr val="8E0000"/>
                </a:solidFill>
              </a:rPr>
              <a:t>ong</a:t>
            </a:r>
            <a:r>
              <a:rPr lang="en-GB" sz="2200" dirty="0" smtClean="0">
                <a:solidFill>
                  <a:srgbClr val="8E0000"/>
                </a:solidFill>
              </a:rPr>
              <a:t> time of isothermal annealing (up to several days)  necessary to finish the bainitic transformation</a:t>
            </a:r>
            <a:r>
              <a:rPr lang="en-GB" sz="2200" dirty="0" smtClean="0"/>
              <a:t>.</a:t>
            </a:r>
          </a:p>
          <a:p>
            <a:pPr marL="361950" indent="-361950">
              <a:spcBef>
                <a:spcPts val="600"/>
              </a:spcBef>
              <a:buFont typeface="Wingdings" pitchFamily="2" charset="2"/>
              <a:buChar char="Ø"/>
            </a:pPr>
            <a:r>
              <a:rPr lang="pl-PL" sz="2200" dirty="0" smtClean="0"/>
              <a:t>L</a:t>
            </a:r>
            <a:r>
              <a:rPr lang="en-GB" sz="2200" dirty="0" err="1" smtClean="0"/>
              <a:t>ack</a:t>
            </a:r>
            <a:r>
              <a:rPr lang="en-GB" sz="2200" dirty="0" smtClean="0"/>
              <a:t> of effective cooling medium having a temperature in the lower range of </a:t>
            </a:r>
            <a:r>
              <a:rPr lang="en-GB" sz="2200" dirty="0" err="1" smtClean="0"/>
              <a:t>bainite</a:t>
            </a:r>
            <a:r>
              <a:rPr lang="en-GB" sz="2200" dirty="0" smtClean="0"/>
              <a:t> transformation: 200÷3</a:t>
            </a:r>
            <a:r>
              <a:rPr lang="pl-PL" sz="2200" dirty="0" smtClean="0"/>
              <a:t>2</a:t>
            </a:r>
            <a:r>
              <a:rPr lang="en-GB" sz="2200" dirty="0" smtClean="0"/>
              <a:t>0</a:t>
            </a:r>
            <a:r>
              <a:rPr lang="en-GB" sz="2200" dirty="0" smtClean="0">
                <a:sym typeface="Symbol"/>
              </a:rPr>
              <a:t>C</a:t>
            </a:r>
            <a:r>
              <a:rPr lang="en-GB" sz="2200" dirty="0" smtClean="0"/>
              <a:t> </a:t>
            </a:r>
          </a:p>
          <a:p>
            <a:pPr marL="360363">
              <a:spcBef>
                <a:spcPts val="600"/>
              </a:spcBef>
            </a:pPr>
            <a:r>
              <a:rPr lang="en-GB" sz="2200" b="1" dirty="0" smtClean="0">
                <a:solidFill>
                  <a:srgbClr val="002060"/>
                </a:solidFill>
              </a:rPr>
              <a:t>A key condition to implement the industrial production </a:t>
            </a:r>
            <a:br>
              <a:rPr lang="en-GB" sz="2200" b="1" dirty="0" smtClean="0">
                <a:solidFill>
                  <a:srgbClr val="002060"/>
                </a:solidFill>
              </a:rPr>
            </a:br>
            <a:r>
              <a:rPr lang="en-GB" sz="2200" b="1" dirty="0" smtClean="0">
                <a:solidFill>
                  <a:srgbClr val="002060"/>
                </a:solidFill>
              </a:rPr>
              <a:t>of nanobainitic steel is to develop optimized technology </a:t>
            </a:r>
            <a:br>
              <a:rPr lang="en-GB" sz="2200" b="1" dirty="0" smtClean="0">
                <a:solidFill>
                  <a:srgbClr val="002060"/>
                </a:solidFill>
              </a:rPr>
            </a:br>
            <a:r>
              <a:rPr lang="en-GB" sz="2200" b="1" dirty="0" smtClean="0">
                <a:solidFill>
                  <a:srgbClr val="002060"/>
                </a:solidFill>
              </a:rPr>
              <a:t>of nanocrystalline structure formation in </a:t>
            </a:r>
            <a:r>
              <a:rPr lang="pl-PL" sz="2200" b="1" dirty="0" smtClean="0">
                <a:solidFill>
                  <a:srgbClr val="002060"/>
                </a:solidFill>
              </a:rPr>
              <a:t>(</a:t>
            </a:r>
            <a:r>
              <a:rPr lang="en-GB" sz="2200" b="1" dirty="0" smtClean="0">
                <a:solidFill>
                  <a:srgbClr val="002060"/>
                </a:solidFill>
              </a:rPr>
              <a:t>low and medium alloyed steels</a:t>
            </a:r>
            <a:r>
              <a:rPr lang="pl-PL" sz="2200" b="1" dirty="0" smtClean="0">
                <a:solidFill>
                  <a:srgbClr val="002060"/>
                </a:solidFill>
              </a:rPr>
              <a:t>) </a:t>
            </a:r>
            <a:r>
              <a:rPr lang="en-GB" sz="2200" b="1" dirty="0" smtClean="0">
                <a:solidFill>
                  <a:srgbClr val="002060"/>
                </a:solidFill>
              </a:rPr>
              <a:t>various </a:t>
            </a:r>
            <a:r>
              <a:rPr lang="en-GB" sz="2200" b="1" u="sng" dirty="0" smtClean="0">
                <a:solidFill>
                  <a:srgbClr val="002060"/>
                </a:solidFill>
              </a:rPr>
              <a:t>commercially </a:t>
            </a:r>
            <a:r>
              <a:rPr lang="en-GB" sz="2200" b="1" u="sng" dirty="0" err="1" smtClean="0">
                <a:solidFill>
                  <a:srgbClr val="002060"/>
                </a:solidFill>
              </a:rPr>
              <a:t>avai</a:t>
            </a:r>
            <a:r>
              <a:rPr lang="pl-PL" sz="2200" b="1" u="sng" dirty="0" smtClean="0">
                <a:solidFill>
                  <a:srgbClr val="002060"/>
                </a:solidFill>
              </a:rPr>
              <a:t>l</a:t>
            </a:r>
            <a:r>
              <a:rPr lang="en-GB" sz="2200" b="1" u="sng" dirty="0" smtClean="0">
                <a:solidFill>
                  <a:srgbClr val="002060"/>
                </a:solidFill>
              </a:rPr>
              <a:t>able</a:t>
            </a:r>
            <a:r>
              <a:rPr lang="en-GB" sz="2200" b="1" dirty="0" smtClean="0">
                <a:solidFill>
                  <a:srgbClr val="002060"/>
                </a:solidFill>
              </a:rPr>
              <a:t>, standardised steels.</a:t>
            </a:r>
            <a:endParaRPr lang="pl-PL" sz="2200" b="1" dirty="0" smtClean="0">
              <a:solidFill>
                <a:srgbClr val="002060"/>
              </a:solidFill>
            </a:endParaRPr>
          </a:p>
          <a:p>
            <a:pPr marL="360363">
              <a:spcBef>
                <a:spcPts val="600"/>
              </a:spcBef>
            </a:pPr>
            <a:r>
              <a:rPr lang="pl-PL" sz="2200" b="1" u="sng" dirty="0" err="1" smtClean="0">
                <a:solidFill>
                  <a:srgbClr val="C00000"/>
                </a:solidFill>
              </a:rPr>
              <a:t>This</a:t>
            </a:r>
            <a:r>
              <a:rPr lang="pl-PL" sz="2200" b="1" u="sng" dirty="0" smtClean="0">
                <a:solidFill>
                  <a:srgbClr val="C00000"/>
                </a:solidFill>
              </a:rPr>
              <a:t> </a:t>
            </a:r>
            <a:r>
              <a:rPr lang="pl-PL" sz="2200" b="1" u="sng" dirty="0" err="1" smtClean="0">
                <a:solidFill>
                  <a:srgbClr val="C00000"/>
                </a:solidFill>
              </a:rPr>
              <a:t>is</a:t>
            </a:r>
            <a:r>
              <a:rPr lang="pl-PL" sz="2200" b="1" u="sng" dirty="0" smtClean="0">
                <a:solidFill>
                  <a:srgbClr val="C00000"/>
                </a:solidFill>
              </a:rPr>
              <a:t> an </a:t>
            </a:r>
            <a:r>
              <a:rPr lang="pl-PL" sz="2200" b="1" u="sng" dirty="0" err="1" smtClean="0">
                <a:solidFill>
                  <a:srgbClr val="C00000"/>
                </a:solidFill>
              </a:rPr>
              <a:t>objective</a:t>
            </a:r>
            <a:r>
              <a:rPr lang="pl-PL" sz="2200" b="1" u="sng" dirty="0" smtClean="0">
                <a:solidFill>
                  <a:srgbClr val="C00000"/>
                </a:solidFill>
              </a:rPr>
              <a:t> of </a:t>
            </a:r>
            <a:r>
              <a:rPr lang="en-GB" sz="2200" b="1" u="sng" dirty="0" err="1" smtClean="0">
                <a:solidFill>
                  <a:srgbClr val="C00000"/>
                </a:solidFill>
              </a:rPr>
              <a:t>NanoStal</a:t>
            </a:r>
            <a:r>
              <a:rPr lang="en-GB" sz="2200" b="1" u="sng" dirty="0" smtClean="0">
                <a:solidFill>
                  <a:srgbClr val="C00000"/>
                </a:solidFill>
              </a:rPr>
              <a:t> </a:t>
            </a:r>
            <a:r>
              <a:rPr lang="pl-PL" sz="2200" b="1" u="sng" dirty="0" smtClean="0">
                <a:solidFill>
                  <a:srgbClr val="C00000"/>
                </a:solidFill>
              </a:rPr>
              <a:t>Project </a:t>
            </a:r>
            <a:r>
              <a:rPr lang="pl-PL" sz="2200" b="1" dirty="0" smtClean="0">
                <a:solidFill>
                  <a:srgbClr val="003300"/>
                </a:solidFill>
              </a:rPr>
              <a:t/>
            </a:r>
            <a:br>
              <a:rPr lang="pl-PL" sz="2200" b="1" dirty="0" smtClean="0">
                <a:solidFill>
                  <a:srgbClr val="003300"/>
                </a:solidFill>
              </a:rPr>
            </a:br>
            <a:r>
              <a:rPr lang="pl-PL" sz="2200" b="1" dirty="0" err="1" smtClean="0">
                <a:solidFill>
                  <a:srgbClr val="003300"/>
                </a:solidFill>
              </a:rPr>
              <a:t>carried</a:t>
            </a:r>
            <a:r>
              <a:rPr lang="pl-PL" sz="2200" b="1" dirty="0" smtClean="0">
                <a:solidFill>
                  <a:srgbClr val="003300"/>
                </a:solidFill>
              </a:rPr>
              <a:t> out</a:t>
            </a:r>
            <a:r>
              <a:rPr lang="en-GB" sz="2200" b="1" dirty="0" smtClean="0">
                <a:solidFill>
                  <a:srgbClr val="003300"/>
                </a:solidFill>
              </a:rPr>
              <a:t> in the Faculty of Materials </a:t>
            </a:r>
            <a:r>
              <a:rPr lang="pl-PL" sz="2200" b="1" dirty="0" smtClean="0">
                <a:solidFill>
                  <a:srgbClr val="003300"/>
                </a:solidFill>
              </a:rPr>
              <a:t>Science and </a:t>
            </a:r>
            <a:r>
              <a:rPr lang="en-GB" sz="2200" b="1" dirty="0" smtClean="0">
                <a:solidFill>
                  <a:srgbClr val="003300"/>
                </a:solidFill>
              </a:rPr>
              <a:t>Engineering </a:t>
            </a:r>
            <a:r>
              <a:rPr lang="pl-PL" sz="2200" b="1" dirty="0" smtClean="0">
                <a:solidFill>
                  <a:srgbClr val="003300"/>
                </a:solidFill>
              </a:rPr>
              <a:t/>
            </a:r>
            <a:br>
              <a:rPr lang="pl-PL" sz="2200" b="1" dirty="0" smtClean="0">
                <a:solidFill>
                  <a:srgbClr val="003300"/>
                </a:solidFill>
              </a:rPr>
            </a:br>
            <a:r>
              <a:rPr lang="en-GB" sz="2200" b="1" dirty="0" smtClean="0">
                <a:solidFill>
                  <a:srgbClr val="003300"/>
                </a:solidFill>
              </a:rPr>
              <a:t>at Warsaw University of Technology</a:t>
            </a:r>
            <a:endParaRPr lang="pl-PL" sz="26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937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/>
          <p:cNvSpPr txBox="1">
            <a:spLocks/>
          </p:cNvSpPr>
          <p:nvPr/>
        </p:nvSpPr>
        <p:spPr>
          <a:xfrm>
            <a:off x="0" y="332656"/>
            <a:ext cx="9144000" cy="576064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pl-PL" sz="3000" b="1" dirty="0" err="1" smtClean="0">
                <a:solidFill>
                  <a:srgbClr val="920000"/>
                </a:solidFill>
              </a:rPr>
              <a:t>Aim</a:t>
            </a:r>
            <a:r>
              <a:rPr lang="pl-PL" sz="3000" b="1" dirty="0" smtClean="0">
                <a:solidFill>
                  <a:srgbClr val="920000"/>
                </a:solidFill>
              </a:rPr>
              <a:t> of </a:t>
            </a:r>
            <a:r>
              <a:rPr lang="pl-PL" sz="3000" b="1" dirty="0" err="1" smtClean="0">
                <a:solidFill>
                  <a:srgbClr val="920000"/>
                </a:solidFill>
              </a:rPr>
              <a:t>research</a:t>
            </a:r>
            <a:endParaRPr lang="en-GB" sz="3000" b="1" dirty="0">
              <a:solidFill>
                <a:srgbClr val="92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323528" y="1052736"/>
            <a:ext cx="8280920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en-GB" sz="2200" b="1" dirty="0" smtClean="0">
                <a:solidFill>
                  <a:srgbClr val="002060"/>
                </a:solidFill>
              </a:rPr>
              <a:t>One of the objectives of the Project was to produce a </a:t>
            </a:r>
            <a:r>
              <a:rPr lang="en-GB" sz="2200" b="1" u="sng" dirty="0" err="1" smtClean="0">
                <a:solidFill>
                  <a:srgbClr val="002060"/>
                </a:solidFill>
              </a:rPr>
              <a:t>nanocrystalline</a:t>
            </a:r>
            <a:r>
              <a:rPr lang="en-GB" sz="2200" b="1" u="sng" dirty="0" smtClean="0">
                <a:solidFill>
                  <a:srgbClr val="002060"/>
                </a:solidFill>
              </a:rPr>
              <a:t> </a:t>
            </a:r>
            <a:r>
              <a:rPr lang="en-GB" sz="2200" b="1" u="sng" dirty="0" err="1" smtClean="0">
                <a:solidFill>
                  <a:srgbClr val="002060"/>
                </a:solidFill>
              </a:rPr>
              <a:t>bainitic</a:t>
            </a:r>
            <a:r>
              <a:rPr lang="en-GB" sz="2200" b="1" u="sng" dirty="0" smtClean="0">
                <a:solidFill>
                  <a:srgbClr val="002060"/>
                </a:solidFill>
              </a:rPr>
              <a:t> structure</a:t>
            </a:r>
            <a:r>
              <a:rPr lang="en-GB" sz="2200" b="1" dirty="0" smtClean="0">
                <a:solidFill>
                  <a:srgbClr val="002060"/>
                </a:solidFill>
              </a:rPr>
              <a:t> in various commercially </a:t>
            </a:r>
            <a:r>
              <a:rPr lang="en-GB" sz="2200" b="1" dirty="0" err="1" smtClean="0">
                <a:solidFill>
                  <a:srgbClr val="002060"/>
                </a:solidFill>
              </a:rPr>
              <a:t>avai</a:t>
            </a:r>
            <a:r>
              <a:rPr lang="pl-PL" sz="2200" b="1" dirty="0" smtClean="0">
                <a:solidFill>
                  <a:srgbClr val="002060"/>
                </a:solidFill>
              </a:rPr>
              <a:t>l</a:t>
            </a:r>
            <a:r>
              <a:rPr lang="en-GB" sz="2200" b="1" dirty="0" smtClean="0">
                <a:solidFill>
                  <a:srgbClr val="002060"/>
                </a:solidFill>
              </a:rPr>
              <a:t>able, standardised steels.</a:t>
            </a:r>
          </a:p>
          <a:p>
            <a:pPr lvl="0" algn="just">
              <a:spcBef>
                <a:spcPts val="1200"/>
              </a:spcBef>
            </a:pPr>
            <a:r>
              <a:rPr lang="pl-PL" sz="2200" b="1" dirty="0" smtClean="0"/>
              <a:t>Steel chemical </a:t>
            </a:r>
            <a:r>
              <a:rPr lang="pl-PL" sz="2200" b="1" dirty="0" err="1" smtClean="0"/>
              <a:t>composition</a:t>
            </a:r>
            <a:r>
              <a:rPr lang="pl-PL" sz="2200" b="1" dirty="0" smtClean="0"/>
              <a:t>:</a:t>
            </a:r>
          </a:p>
          <a:p>
            <a:pPr lvl="0" algn="just">
              <a:spcBef>
                <a:spcPts val="600"/>
              </a:spcBef>
            </a:pPr>
            <a:r>
              <a:rPr lang="pl-PL" sz="2200" dirty="0" smtClean="0"/>
              <a:t>C &gt; 0.4%wt. </a:t>
            </a:r>
            <a:r>
              <a:rPr lang="pl-PL" sz="2200" dirty="0" smtClean="0">
                <a:sym typeface="Symbol"/>
              </a:rPr>
              <a:t></a:t>
            </a:r>
            <a:r>
              <a:rPr lang="pl-PL" sz="2200" dirty="0" smtClean="0"/>
              <a:t> </a:t>
            </a:r>
            <a:r>
              <a:rPr lang="pl-PL" sz="2200" dirty="0" err="1" smtClean="0"/>
              <a:t>hardenability</a:t>
            </a:r>
            <a:r>
              <a:rPr lang="pl-PL" sz="2200" dirty="0" smtClean="0"/>
              <a:t>           </a:t>
            </a:r>
            <a:r>
              <a:rPr lang="pl-PL" sz="2200" dirty="0" err="1" smtClean="0"/>
              <a:t>Ms</a:t>
            </a:r>
            <a:r>
              <a:rPr lang="pl-PL" sz="2200" dirty="0" smtClean="0"/>
              <a:t>        </a:t>
            </a:r>
            <a:r>
              <a:rPr lang="pl-PL" sz="2200" dirty="0" err="1" smtClean="0">
                <a:sym typeface="Symbol"/>
              </a:rPr>
              <a:t></a:t>
            </a:r>
            <a:r>
              <a:rPr lang="pl-PL" sz="2200" baseline="-25000" dirty="0" err="1" smtClean="0">
                <a:sym typeface="Symbol"/>
              </a:rPr>
              <a:t>r</a:t>
            </a:r>
            <a:endParaRPr lang="pl-PL" sz="2200" baseline="-25000" dirty="0" smtClean="0"/>
          </a:p>
          <a:p>
            <a:pPr lvl="0" algn="just">
              <a:spcBef>
                <a:spcPts val="600"/>
              </a:spcBef>
            </a:pPr>
            <a:r>
              <a:rPr lang="pl-PL" sz="2200" dirty="0" smtClean="0"/>
              <a:t>Si &gt; 1%wt. </a:t>
            </a:r>
            <a:r>
              <a:rPr lang="pl-PL" sz="2200" dirty="0" smtClean="0">
                <a:sym typeface="Symbol"/>
              </a:rPr>
              <a:t></a:t>
            </a:r>
            <a:r>
              <a:rPr lang="pl-PL" sz="2200" dirty="0" smtClean="0"/>
              <a:t> </a:t>
            </a:r>
            <a:r>
              <a:rPr lang="en-GB" sz="2200" dirty="0" err="1" smtClean="0">
                <a:sym typeface="Symbol"/>
              </a:rPr>
              <a:t>supression</a:t>
            </a:r>
            <a:r>
              <a:rPr lang="en-GB" sz="2200" dirty="0" smtClean="0">
                <a:sym typeface="Symbol"/>
              </a:rPr>
              <a:t> of Fe</a:t>
            </a:r>
            <a:r>
              <a:rPr lang="en-GB" sz="2200" baseline="-25000" dirty="0" smtClean="0">
                <a:sym typeface="Symbol"/>
              </a:rPr>
              <a:t>3</a:t>
            </a:r>
            <a:r>
              <a:rPr lang="en-GB" sz="2200" dirty="0" smtClean="0">
                <a:sym typeface="Symbol"/>
              </a:rPr>
              <a:t>C formation</a:t>
            </a:r>
            <a:endParaRPr lang="pl-PL" sz="2200" dirty="0" smtClean="0">
              <a:sym typeface="Symbol"/>
            </a:endParaRPr>
          </a:p>
          <a:p>
            <a:pPr algn="just">
              <a:spcBef>
                <a:spcPts val="600"/>
              </a:spcBef>
            </a:pPr>
            <a:r>
              <a:rPr lang="pl-PL" sz="2200" dirty="0" smtClean="0"/>
              <a:t>Mn &gt; 1%wt. </a:t>
            </a:r>
            <a:r>
              <a:rPr lang="pl-PL" sz="2200" dirty="0" smtClean="0">
                <a:sym typeface="Symbol"/>
              </a:rPr>
              <a:t></a:t>
            </a:r>
            <a:r>
              <a:rPr lang="pl-PL" sz="2200" dirty="0" smtClean="0"/>
              <a:t> </a:t>
            </a:r>
            <a:r>
              <a:rPr lang="pl-PL" sz="2200" dirty="0" err="1" smtClean="0"/>
              <a:t>Ms</a:t>
            </a:r>
            <a:r>
              <a:rPr lang="pl-PL" sz="2200" dirty="0" smtClean="0"/>
              <a:t>               </a:t>
            </a:r>
            <a:r>
              <a:rPr lang="pl-PL" sz="2200" dirty="0" smtClean="0">
                <a:sym typeface="Symbol"/>
              </a:rPr>
              <a:t> </a:t>
            </a:r>
            <a:r>
              <a:rPr lang="pl-PL" sz="2200" dirty="0" err="1" smtClean="0">
                <a:sym typeface="Symbol"/>
              </a:rPr>
              <a:t></a:t>
            </a:r>
            <a:r>
              <a:rPr lang="pl-PL" sz="2200" baseline="-25000" dirty="0" err="1" smtClean="0">
                <a:sym typeface="Symbol"/>
              </a:rPr>
              <a:t>r</a:t>
            </a:r>
            <a:endParaRPr lang="pl-PL" sz="2200" dirty="0" smtClean="0"/>
          </a:p>
          <a:p>
            <a:pPr lvl="0" algn="just">
              <a:spcBef>
                <a:spcPts val="600"/>
              </a:spcBef>
            </a:pPr>
            <a:r>
              <a:rPr lang="pl-PL" sz="2200" dirty="0" smtClean="0"/>
              <a:t>Cr &gt; 0.5%wt. </a:t>
            </a:r>
            <a:r>
              <a:rPr lang="pl-PL" sz="2200" dirty="0" smtClean="0">
                <a:sym typeface="Symbol"/>
              </a:rPr>
              <a:t></a:t>
            </a:r>
            <a:r>
              <a:rPr lang="pl-PL" sz="2200" dirty="0" smtClean="0"/>
              <a:t> </a:t>
            </a:r>
            <a:r>
              <a:rPr lang="pl-PL" sz="2200" dirty="0" err="1" smtClean="0"/>
              <a:t>hardenability</a:t>
            </a:r>
            <a:r>
              <a:rPr lang="pl-PL" sz="2200" dirty="0" smtClean="0"/>
              <a:t> </a:t>
            </a:r>
            <a:endParaRPr lang="en-GB" sz="2200" dirty="0" smtClean="0"/>
          </a:p>
          <a:p>
            <a:pPr marL="717550" indent="-360363" algn="just">
              <a:spcBef>
                <a:spcPts val="1200"/>
              </a:spcBef>
            </a:pPr>
            <a:r>
              <a:rPr lang="pl-PL" sz="2200" b="1" dirty="0" err="1" smtClean="0">
                <a:solidFill>
                  <a:srgbClr val="003300"/>
                </a:solidFill>
              </a:rPr>
              <a:t>Steels</a:t>
            </a:r>
            <a:r>
              <a:rPr lang="pl-PL" sz="2200" b="1" dirty="0" smtClean="0">
                <a:solidFill>
                  <a:srgbClr val="003300"/>
                </a:solidFill>
              </a:rPr>
              <a:t> </a:t>
            </a:r>
            <a:r>
              <a:rPr lang="pl-PL" sz="2200" b="1" dirty="0" err="1" smtClean="0">
                <a:solidFill>
                  <a:srgbClr val="003300"/>
                </a:solidFill>
              </a:rPr>
              <a:t>selected</a:t>
            </a:r>
            <a:r>
              <a:rPr lang="pl-PL" sz="2200" b="1" dirty="0" smtClean="0">
                <a:solidFill>
                  <a:srgbClr val="003300"/>
                </a:solidFill>
              </a:rPr>
              <a:t> for </a:t>
            </a:r>
            <a:r>
              <a:rPr lang="pl-PL" sz="2200" b="1" dirty="0" err="1" smtClean="0">
                <a:solidFill>
                  <a:srgbClr val="003300"/>
                </a:solidFill>
              </a:rPr>
              <a:t>the</a:t>
            </a:r>
            <a:r>
              <a:rPr lang="pl-PL" sz="2200" b="1" dirty="0" smtClean="0">
                <a:solidFill>
                  <a:srgbClr val="003300"/>
                </a:solidFill>
              </a:rPr>
              <a:t> </a:t>
            </a:r>
            <a:r>
              <a:rPr lang="pl-PL" sz="2200" b="1" dirty="0" err="1" smtClean="0">
                <a:solidFill>
                  <a:srgbClr val="003300"/>
                </a:solidFill>
              </a:rPr>
              <a:t>study</a:t>
            </a:r>
            <a:r>
              <a:rPr lang="pl-PL" sz="2200" b="1" dirty="0" smtClean="0">
                <a:solidFill>
                  <a:srgbClr val="003300"/>
                </a:solidFill>
              </a:rPr>
              <a:t> </a:t>
            </a:r>
          </a:p>
          <a:p>
            <a:pPr marL="717550" indent="-360363">
              <a:spcBef>
                <a:spcPts val="600"/>
              </a:spcBef>
              <a:buFont typeface="Wingdings" pitchFamily="2" charset="2"/>
              <a:buChar char="Ø"/>
            </a:pPr>
            <a:r>
              <a:rPr lang="pl-PL" sz="2200" b="1" dirty="0" smtClean="0"/>
              <a:t>B</a:t>
            </a:r>
            <a:r>
              <a:rPr lang="en-GB" sz="2200" b="1" dirty="0" err="1" smtClean="0"/>
              <a:t>earing</a:t>
            </a:r>
            <a:r>
              <a:rPr lang="en-GB" sz="2200" b="1" dirty="0" smtClean="0"/>
              <a:t> steel </a:t>
            </a:r>
            <a:r>
              <a:rPr lang="en-GB" sz="2200" dirty="0" smtClean="0"/>
              <a:t>67SiMnCr6-6-4</a:t>
            </a:r>
          </a:p>
          <a:p>
            <a:pPr marL="717550" lvl="0" indent="-360363">
              <a:spcBef>
                <a:spcPts val="600"/>
              </a:spcBef>
              <a:buFont typeface="Wingdings" pitchFamily="2" charset="2"/>
              <a:buChar char="Ø"/>
            </a:pPr>
            <a:r>
              <a:rPr lang="pl-PL" sz="2200" b="1" dirty="0" smtClean="0"/>
              <a:t>H</a:t>
            </a:r>
            <a:r>
              <a:rPr lang="en-GB" sz="2200" b="1" dirty="0" err="1" smtClean="0"/>
              <a:t>ot</a:t>
            </a:r>
            <a:r>
              <a:rPr lang="en-GB" sz="2200" b="1" dirty="0" smtClean="0"/>
              <a:t> work tool steel </a:t>
            </a:r>
            <a:r>
              <a:rPr lang="en-GB" sz="2200" dirty="0" smtClean="0"/>
              <a:t>X37CrMoV5-l</a:t>
            </a:r>
          </a:p>
          <a:p>
            <a:pPr marL="717550" lvl="0" indent="-360363">
              <a:spcBef>
                <a:spcPts val="600"/>
              </a:spcBef>
              <a:buFont typeface="Wingdings" pitchFamily="2" charset="2"/>
              <a:buChar char="Ø"/>
            </a:pPr>
            <a:r>
              <a:rPr lang="pl-PL" sz="2200" b="1" dirty="0" smtClean="0"/>
              <a:t>S</a:t>
            </a:r>
            <a:r>
              <a:rPr lang="en-GB" sz="2200" b="1" dirty="0" err="1" smtClean="0"/>
              <a:t>pring</a:t>
            </a:r>
            <a:r>
              <a:rPr lang="en-GB" sz="2200" b="1" dirty="0" smtClean="0"/>
              <a:t> steel </a:t>
            </a:r>
            <a:r>
              <a:rPr lang="en-GB" sz="2200" dirty="0" smtClean="0"/>
              <a:t>65SiWMn7-4-3</a:t>
            </a:r>
            <a:endParaRPr lang="pl-PL" sz="2200" dirty="0" smtClean="0"/>
          </a:p>
          <a:p>
            <a:pPr marL="717550" lvl="0" indent="-360363">
              <a:spcBef>
                <a:spcPts val="600"/>
              </a:spcBef>
              <a:buFont typeface="Wingdings" pitchFamily="2" charset="2"/>
              <a:buChar char="Ø"/>
            </a:pPr>
            <a:r>
              <a:rPr lang="pl-PL" sz="2200" b="1" dirty="0" err="1" smtClean="0"/>
              <a:t>Structural</a:t>
            </a:r>
            <a:r>
              <a:rPr lang="pl-PL" sz="2200" b="1" dirty="0" smtClean="0"/>
              <a:t> steel </a:t>
            </a:r>
            <a:r>
              <a:rPr lang="en-US" sz="2200" dirty="0" smtClean="0"/>
              <a:t>35CrSiMn5-5-4 </a:t>
            </a:r>
            <a:r>
              <a:rPr lang="pl-PL" sz="2200" dirty="0" err="1" smtClean="0"/>
              <a:t>submitted</a:t>
            </a:r>
            <a:r>
              <a:rPr lang="pl-PL" sz="2200" dirty="0" smtClean="0"/>
              <a:t> to </a:t>
            </a:r>
            <a:r>
              <a:rPr lang="pl-PL" sz="2200" dirty="0" err="1" smtClean="0"/>
              <a:t>carburizing</a:t>
            </a:r>
            <a:r>
              <a:rPr lang="pl-PL" sz="2200" dirty="0" smtClean="0"/>
              <a:t> </a:t>
            </a:r>
            <a:r>
              <a:rPr lang="pl-PL" sz="2200" dirty="0" err="1" smtClean="0"/>
              <a:t>process</a:t>
            </a:r>
            <a:endParaRPr lang="pl-PL" sz="2200" dirty="0" smtClean="0"/>
          </a:p>
        </p:txBody>
      </p:sp>
      <p:cxnSp>
        <p:nvCxnSpPr>
          <p:cNvPr id="8" name="Łącznik prosty ze strzałką 7"/>
          <p:cNvCxnSpPr/>
          <p:nvPr/>
        </p:nvCxnSpPr>
        <p:spPr>
          <a:xfrm>
            <a:off x="4860032" y="2708920"/>
            <a:ext cx="263323" cy="26332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ze strzałką 12"/>
          <p:cNvCxnSpPr/>
          <p:nvPr/>
        </p:nvCxnSpPr>
        <p:spPr>
          <a:xfrm rot="-5400000">
            <a:off x="3851920" y="2708920"/>
            <a:ext cx="263323" cy="26332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ze strzałką 13"/>
          <p:cNvCxnSpPr/>
          <p:nvPr/>
        </p:nvCxnSpPr>
        <p:spPr>
          <a:xfrm>
            <a:off x="2699792" y="3501008"/>
            <a:ext cx="263323" cy="26332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ze strzałką 14"/>
          <p:cNvCxnSpPr/>
          <p:nvPr/>
        </p:nvCxnSpPr>
        <p:spPr>
          <a:xfrm rot="-5400000">
            <a:off x="5652120" y="2708920"/>
            <a:ext cx="263323" cy="26332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ze strzałką 15"/>
          <p:cNvCxnSpPr/>
          <p:nvPr/>
        </p:nvCxnSpPr>
        <p:spPr>
          <a:xfrm rot="-5400000">
            <a:off x="3923928" y="3501008"/>
            <a:ext cx="263323" cy="26332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ze strzałką 8"/>
          <p:cNvCxnSpPr/>
          <p:nvPr/>
        </p:nvCxnSpPr>
        <p:spPr>
          <a:xfrm rot="-5400000">
            <a:off x="3923928" y="3933056"/>
            <a:ext cx="263323" cy="26332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26937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ytuł 1"/>
          <p:cNvSpPr txBox="1">
            <a:spLocks/>
          </p:cNvSpPr>
          <p:nvPr/>
        </p:nvSpPr>
        <p:spPr>
          <a:xfrm>
            <a:off x="0" y="404664"/>
            <a:ext cx="9144000" cy="7200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 err="1" smtClean="0">
                <a:solidFill>
                  <a:srgbClr val="920000"/>
                </a:solidFill>
              </a:rPr>
              <a:t>Nanobainitic</a:t>
            </a:r>
            <a:r>
              <a:rPr lang="pl-PL" sz="2800" b="1" dirty="0" smtClean="0">
                <a:solidFill>
                  <a:srgbClr val="920000"/>
                </a:solidFill>
              </a:rPr>
              <a:t> </a:t>
            </a:r>
            <a:r>
              <a:rPr lang="pl-PL" sz="2800" b="1" dirty="0" err="1" smtClean="0">
                <a:solidFill>
                  <a:srgbClr val="920000"/>
                </a:solidFill>
              </a:rPr>
              <a:t>structure</a:t>
            </a:r>
            <a:r>
              <a:rPr lang="pl-PL" sz="2800" b="1" dirty="0" smtClean="0">
                <a:solidFill>
                  <a:srgbClr val="920000"/>
                </a:solidFill>
              </a:rPr>
              <a:t> of</a:t>
            </a:r>
            <a:r>
              <a:rPr lang="en-GB" sz="2800" b="1" dirty="0" smtClean="0">
                <a:solidFill>
                  <a:srgbClr val="920000"/>
                </a:solidFill>
              </a:rPr>
              <a:t> bearing steel</a:t>
            </a:r>
            <a:r>
              <a:rPr lang="pl-PL" sz="2800" b="1" dirty="0" smtClean="0">
                <a:solidFill>
                  <a:srgbClr val="920000"/>
                </a:solidFill>
              </a:rPr>
              <a:t> </a:t>
            </a:r>
            <a:r>
              <a:rPr lang="en-GB" sz="2800" b="1" dirty="0" smtClean="0">
                <a:solidFill>
                  <a:srgbClr val="920000"/>
                </a:solidFill>
              </a:rPr>
              <a:t>67SiMnCr6-6-4 </a:t>
            </a:r>
            <a:r>
              <a:rPr lang="pl-PL" sz="2800" b="1" dirty="0" smtClean="0">
                <a:solidFill>
                  <a:srgbClr val="920000"/>
                </a:solidFill>
              </a:rPr>
              <a:t/>
            </a:r>
            <a:br>
              <a:rPr lang="pl-PL" sz="2800" b="1" dirty="0" smtClean="0">
                <a:solidFill>
                  <a:srgbClr val="920000"/>
                </a:solidFill>
              </a:rPr>
            </a:br>
            <a:r>
              <a:rPr lang="en-GB" sz="2800" b="1" dirty="0" smtClean="0">
                <a:solidFill>
                  <a:srgbClr val="920000"/>
                </a:solidFill>
              </a:rPr>
              <a:t>after </a:t>
            </a:r>
            <a:r>
              <a:rPr lang="en-GB" sz="2800" b="1" dirty="0" err="1" smtClean="0">
                <a:solidFill>
                  <a:srgbClr val="920000"/>
                </a:solidFill>
              </a:rPr>
              <a:t>austempering</a:t>
            </a:r>
            <a:r>
              <a:rPr lang="en-GB" sz="2800" b="1" dirty="0" smtClean="0">
                <a:solidFill>
                  <a:srgbClr val="920000"/>
                </a:solidFill>
              </a:rPr>
              <a:t> </a:t>
            </a:r>
            <a:r>
              <a:rPr lang="pl-PL" sz="2800" b="1" dirty="0" err="1" smtClean="0">
                <a:solidFill>
                  <a:srgbClr val="920000"/>
                </a:solidFill>
              </a:rPr>
              <a:t>in</a:t>
            </a:r>
            <a:r>
              <a:rPr lang="pl-PL" sz="2800" b="1" dirty="0" smtClean="0">
                <a:solidFill>
                  <a:srgbClr val="920000"/>
                </a:solidFill>
              </a:rPr>
              <a:t> an industrial </a:t>
            </a:r>
            <a:r>
              <a:rPr lang="pl-PL" sz="2800" b="1" dirty="0" err="1" smtClean="0">
                <a:solidFill>
                  <a:srgbClr val="920000"/>
                </a:solidFill>
              </a:rPr>
              <a:t>vacuum</a:t>
            </a:r>
            <a:r>
              <a:rPr lang="pl-PL" sz="2800" b="1" dirty="0" smtClean="0">
                <a:solidFill>
                  <a:srgbClr val="920000"/>
                </a:solidFill>
              </a:rPr>
              <a:t> </a:t>
            </a:r>
            <a:r>
              <a:rPr lang="pl-PL" sz="2800" b="1" dirty="0" err="1" smtClean="0">
                <a:solidFill>
                  <a:srgbClr val="920000"/>
                </a:solidFill>
              </a:rPr>
              <a:t>furnace</a:t>
            </a:r>
            <a:endParaRPr lang="en-GB" sz="2800" b="1" dirty="0">
              <a:solidFill>
                <a:srgbClr val="920000"/>
              </a:solidFill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6732240" y="4293096"/>
            <a:ext cx="3321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err="1" smtClean="0">
                <a:solidFill>
                  <a:schemeClr val="bg1"/>
                </a:solidFill>
                <a:sym typeface="Symbol"/>
              </a:rPr>
              <a:t></a:t>
            </a:r>
            <a:r>
              <a:rPr lang="pl-PL" baseline="-25000" dirty="0" err="1" smtClean="0">
                <a:solidFill>
                  <a:schemeClr val="bg1"/>
                </a:solidFill>
                <a:sym typeface="Symbol"/>
              </a:rPr>
              <a:t>r</a:t>
            </a:r>
            <a:endParaRPr lang="pl-PL" baseline="-25000" dirty="0"/>
          </a:p>
        </p:txBody>
      </p:sp>
      <p:pic>
        <p:nvPicPr>
          <p:cNvPr id="15" name="Obraz 14" descr="30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2047174"/>
            <a:ext cx="4428000" cy="3215127"/>
          </a:xfrm>
          <a:prstGeom prst="rect">
            <a:avLst/>
          </a:prstGeom>
        </p:spPr>
      </p:pic>
      <p:sp>
        <p:nvSpPr>
          <p:cNvPr id="18" name="Prostokąt 17"/>
          <p:cNvSpPr/>
          <p:nvPr/>
        </p:nvSpPr>
        <p:spPr>
          <a:xfrm>
            <a:off x="0" y="5301208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pl-PL" sz="2000" b="1" dirty="0" err="1" smtClean="0"/>
              <a:t>The</a:t>
            </a:r>
            <a:r>
              <a:rPr lang="pl-PL" sz="2000" b="1" dirty="0" smtClean="0"/>
              <a:t> </a:t>
            </a:r>
            <a:r>
              <a:rPr lang="pl-PL" sz="2000" b="1" dirty="0" err="1" smtClean="0"/>
              <a:t>nanocomposite</a:t>
            </a:r>
            <a:r>
              <a:rPr lang="pl-PL" sz="2000" b="1" dirty="0" smtClean="0"/>
              <a:t> </a:t>
            </a:r>
            <a:r>
              <a:rPr lang="pl-PL" sz="2000" b="1" dirty="0" err="1" smtClean="0"/>
              <a:t>structure</a:t>
            </a:r>
            <a:r>
              <a:rPr lang="pl-PL" sz="2000" b="1" dirty="0" smtClean="0"/>
              <a:t> </a:t>
            </a:r>
            <a:r>
              <a:rPr lang="pl-PL" sz="2000" b="1" dirty="0" err="1" smtClean="0"/>
              <a:t>obtained</a:t>
            </a:r>
            <a:r>
              <a:rPr lang="pl-PL" sz="2000" b="1" dirty="0" smtClean="0"/>
              <a:t> </a:t>
            </a:r>
            <a:r>
              <a:rPr lang="pl-PL" sz="2000" b="1" dirty="0" err="1" smtClean="0"/>
              <a:t>is</a:t>
            </a:r>
            <a:r>
              <a:rPr lang="pl-PL" sz="2000" b="1" dirty="0" smtClean="0"/>
              <a:t> </a:t>
            </a:r>
            <a:r>
              <a:rPr lang="pl-PL" sz="2000" b="1" dirty="0" err="1" smtClean="0"/>
              <a:t>composed</a:t>
            </a:r>
            <a:r>
              <a:rPr lang="pl-PL" sz="2000" b="1" dirty="0" smtClean="0"/>
              <a:t> of </a:t>
            </a:r>
            <a:r>
              <a:rPr lang="pl-PL" sz="2000" b="1" dirty="0" err="1" smtClean="0"/>
              <a:t>nanometric</a:t>
            </a:r>
            <a:r>
              <a:rPr lang="pl-PL" sz="2000" b="1" dirty="0" smtClean="0"/>
              <a:t> </a:t>
            </a:r>
            <a:r>
              <a:rPr lang="pl-PL" sz="2000" b="1" dirty="0" err="1" smtClean="0"/>
              <a:t>bainitic</a:t>
            </a:r>
            <a:r>
              <a:rPr lang="pl-PL" sz="2000" b="1" dirty="0" smtClean="0"/>
              <a:t> </a:t>
            </a:r>
            <a:r>
              <a:rPr lang="pl-PL" sz="2000" b="1" dirty="0" err="1" smtClean="0"/>
              <a:t>ferrite</a:t>
            </a:r>
            <a:r>
              <a:rPr lang="pl-PL" sz="2000" b="1" dirty="0" smtClean="0"/>
              <a:t> </a:t>
            </a:r>
            <a:r>
              <a:rPr lang="pl-PL" sz="2000" b="1" dirty="0" err="1" smtClean="0"/>
              <a:t>plates</a:t>
            </a:r>
            <a:r>
              <a:rPr lang="pl-PL" sz="2000" b="1" dirty="0" smtClean="0"/>
              <a:t> </a:t>
            </a:r>
            <a:r>
              <a:rPr lang="pl-PL" sz="2000" b="1" dirty="0" smtClean="0">
                <a:sym typeface="Symbol"/>
              </a:rPr>
              <a:t> </a:t>
            </a:r>
            <a:r>
              <a:rPr lang="pl-PL" sz="2000" b="1" dirty="0" err="1" smtClean="0">
                <a:sym typeface="Symbol"/>
              </a:rPr>
              <a:t>separated</a:t>
            </a:r>
            <a:r>
              <a:rPr lang="pl-PL" sz="2000" b="1" dirty="0" smtClean="0">
                <a:sym typeface="Symbol"/>
              </a:rPr>
              <a:t> by </a:t>
            </a:r>
            <a:r>
              <a:rPr lang="pl-PL" sz="2000" b="1" dirty="0" err="1" smtClean="0">
                <a:sym typeface="Symbol"/>
              </a:rPr>
              <a:t>thin</a:t>
            </a:r>
            <a:r>
              <a:rPr lang="pl-PL" sz="2000" b="1" dirty="0" smtClean="0">
                <a:sym typeface="Symbol"/>
              </a:rPr>
              <a:t> </a:t>
            </a:r>
            <a:r>
              <a:rPr lang="pl-PL" sz="2000" b="1" dirty="0" err="1" smtClean="0">
                <a:sym typeface="Symbol"/>
              </a:rPr>
              <a:t>layers</a:t>
            </a:r>
            <a:r>
              <a:rPr lang="pl-PL" sz="2000" b="1" dirty="0" smtClean="0">
                <a:sym typeface="Symbol"/>
              </a:rPr>
              <a:t> of </a:t>
            </a:r>
            <a:r>
              <a:rPr lang="pl-PL" sz="2000" b="1" dirty="0" err="1" smtClean="0">
                <a:sym typeface="Symbol"/>
              </a:rPr>
              <a:t>retained</a:t>
            </a:r>
            <a:r>
              <a:rPr lang="pl-PL" sz="2000" b="1" dirty="0" smtClean="0">
                <a:sym typeface="Symbol"/>
              </a:rPr>
              <a:t> </a:t>
            </a:r>
            <a:r>
              <a:rPr lang="pl-PL" sz="2000" b="1" dirty="0" err="1" smtClean="0">
                <a:sym typeface="Symbol"/>
              </a:rPr>
              <a:t>austenite</a:t>
            </a:r>
            <a:endParaRPr lang="en-GB" sz="2000" b="1" dirty="0"/>
          </a:p>
        </p:txBody>
      </p:sp>
      <p:pic>
        <p:nvPicPr>
          <p:cNvPr id="28" name="Obraz 27" descr="34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7" y="2060848"/>
            <a:ext cx="4427984" cy="3215101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395536" y="1412776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sz="2000" b="1" dirty="0" smtClean="0"/>
              <a:t>After </a:t>
            </a:r>
            <a:r>
              <a:rPr lang="en-GB" sz="2000" b="1" dirty="0" err="1" smtClean="0"/>
              <a:t>austenitizing</a:t>
            </a:r>
            <a:r>
              <a:rPr lang="en-GB" sz="2000" b="1" dirty="0" smtClean="0"/>
              <a:t> the samples were cooled down to 320</a:t>
            </a:r>
            <a:r>
              <a:rPr lang="en-GB" sz="2000" b="1" dirty="0" smtClean="0">
                <a:sym typeface="Symbol"/>
              </a:rPr>
              <a:t></a:t>
            </a:r>
            <a:r>
              <a:rPr lang="en-GB" sz="2000" b="1" dirty="0" smtClean="0"/>
              <a:t>C by blowing pressurized </a:t>
            </a:r>
            <a:r>
              <a:rPr lang="pl-PL" sz="2000" b="1" dirty="0" smtClean="0"/>
              <a:t>inert </a:t>
            </a:r>
            <a:r>
              <a:rPr lang="en-GB" sz="2000" b="1" dirty="0" smtClean="0"/>
              <a:t>gas and then were </a:t>
            </a:r>
            <a:r>
              <a:rPr lang="en-GB" sz="2000" b="1" dirty="0" err="1" smtClean="0"/>
              <a:t>austempered</a:t>
            </a:r>
            <a:r>
              <a:rPr lang="en-GB" sz="2000" b="1" dirty="0" smtClean="0"/>
              <a:t> at this temperature for 6h</a:t>
            </a:r>
            <a:r>
              <a:rPr lang="pl-PL" sz="2000" b="1" dirty="0" smtClean="0"/>
              <a:t>. </a:t>
            </a:r>
          </a:p>
        </p:txBody>
      </p:sp>
      <p:sp>
        <p:nvSpPr>
          <p:cNvPr id="8" name="Prostokąt 7"/>
          <p:cNvSpPr/>
          <p:nvPr/>
        </p:nvSpPr>
        <p:spPr>
          <a:xfrm>
            <a:off x="6300192" y="6021288"/>
            <a:ext cx="26642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70C0"/>
                </a:solidFill>
              </a:rPr>
              <a:t>Fot. </a:t>
            </a:r>
            <a:r>
              <a:rPr lang="pl-PL" i="1" dirty="0" smtClean="0">
                <a:solidFill>
                  <a:srgbClr val="0070C0"/>
                </a:solidFill>
              </a:rPr>
              <a:t>K</a:t>
            </a:r>
            <a:r>
              <a:rPr lang="pl-PL" i="1" dirty="0">
                <a:solidFill>
                  <a:srgbClr val="0070C0"/>
                </a:solidFill>
              </a:rPr>
              <a:t>. </a:t>
            </a:r>
            <a:r>
              <a:rPr lang="pl-PL" i="1" dirty="0" smtClean="0">
                <a:solidFill>
                  <a:srgbClr val="0070C0"/>
                </a:solidFill>
              </a:rPr>
              <a:t>Dudz</a:t>
            </a:r>
            <a:r>
              <a:rPr lang="pl-PL" i="1" dirty="0" smtClean="0">
                <a:solidFill>
                  <a:srgbClr val="0070C0"/>
                </a:solidFill>
              </a:rPr>
              <a:t>ińska</a:t>
            </a:r>
            <a:endParaRPr lang="pl-PL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937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ymbol zastępczy zawartości 1"/>
          <p:cNvSpPr txBox="1">
            <a:spLocks/>
          </p:cNvSpPr>
          <p:nvPr/>
        </p:nvSpPr>
        <p:spPr>
          <a:xfrm>
            <a:off x="395536" y="260648"/>
            <a:ext cx="8496944" cy="2160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09728" algn="ctr">
              <a:spcBef>
                <a:spcPct val="20000"/>
              </a:spcBef>
              <a:defRPr/>
            </a:pPr>
            <a:r>
              <a:rPr lang="pl-PL" sz="2600" b="1" dirty="0" err="1" smtClean="0">
                <a:solidFill>
                  <a:srgbClr val="920000"/>
                </a:solidFill>
              </a:rPr>
              <a:t>Mechanical</a:t>
            </a:r>
            <a:r>
              <a:rPr lang="pl-PL" sz="2600" b="1" dirty="0" smtClean="0">
                <a:solidFill>
                  <a:srgbClr val="920000"/>
                </a:solidFill>
              </a:rPr>
              <a:t> </a:t>
            </a:r>
            <a:r>
              <a:rPr lang="pl-PL" sz="2600" b="1" dirty="0" err="1" smtClean="0">
                <a:solidFill>
                  <a:srgbClr val="920000"/>
                </a:solidFill>
              </a:rPr>
              <a:t>properties</a:t>
            </a:r>
            <a:r>
              <a:rPr lang="pl-PL" sz="2600" b="1" dirty="0" smtClean="0">
                <a:solidFill>
                  <a:srgbClr val="920000"/>
                </a:solidFill>
              </a:rPr>
              <a:t> </a:t>
            </a:r>
            <a:r>
              <a:rPr lang="en-GB" sz="2600" b="1" dirty="0" smtClean="0">
                <a:solidFill>
                  <a:srgbClr val="920000"/>
                </a:solidFill>
              </a:rPr>
              <a:t>of bearing steel after </a:t>
            </a:r>
            <a:r>
              <a:rPr lang="en-GB" sz="2600" b="1" dirty="0" err="1" smtClean="0">
                <a:solidFill>
                  <a:srgbClr val="920000"/>
                </a:solidFill>
              </a:rPr>
              <a:t>austempering</a:t>
            </a:r>
            <a:r>
              <a:rPr lang="en-GB" sz="2600" b="1" dirty="0" smtClean="0">
                <a:solidFill>
                  <a:srgbClr val="920000"/>
                </a:solidFill>
              </a:rPr>
              <a:t> </a:t>
            </a:r>
            <a:r>
              <a:rPr lang="pl-PL" sz="2600" b="1" dirty="0" err="1" smtClean="0">
                <a:solidFill>
                  <a:srgbClr val="920000"/>
                </a:solidFill>
              </a:rPr>
              <a:t>heat</a:t>
            </a:r>
            <a:r>
              <a:rPr lang="pl-PL" sz="2600" b="1" dirty="0" smtClean="0">
                <a:solidFill>
                  <a:srgbClr val="920000"/>
                </a:solidFill>
              </a:rPr>
              <a:t> </a:t>
            </a:r>
            <a:r>
              <a:rPr lang="en-GB" sz="2600" b="1" dirty="0" smtClean="0">
                <a:solidFill>
                  <a:srgbClr val="800000"/>
                </a:solidFill>
              </a:rPr>
              <a:t>treatment </a:t>
            </a:r>
            <a:r>
              <a:rPr lang="pl-PL" sz="2600" b="1" dirty="0" err="1" smtClean="0">
                <a:solidFill>
                  <a:srgbClr val="800000"/>
                </a:solidFill>
              </a:rPr>
              <a:t>at</a:t>
            </a:r>
            <a:r>
              <a:rPr lang="pl-PL" sz="2600" b="1" dirty="0" smtClean="0">
                <a:solidFill>
                  <a:srgbClr val="800000"/>
                </a:solidFill>
              </a:rPr>
              <a:t> 320</a:t>
            </a:r>
            <a:r>
              <a:rPr lang="pl-PL" sz="2600" b="1" dirty="0" smtClean="0">
                <a:solidFill>
                  <a:srgbClr val="800000"/>
                </a:solidFill>
                <a:sym typeface="Symbol"/>
              </a:rPr>
              <a:t>C-6h</a:t>
            </a:r>
            <a:r>
              <a:rPr lang="pl-PL" sz="2600" b="1" dirty="0" smtClean="0">
                <a:solidFill>
                  <a:srgbClr val="800000"/>
                </a:solidFill>
              </a:rPr>
              <a:t> - 67SiMnCr6-6-4</a:t>
            </a:r>
            <a:endParaRPr kumimoji="0" lang="pl-PL" sz="2600" b="0" i="0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3" y="1628800"/>
            <a:ext cx="6647143" cy="423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" name="Symbol zastępczy zawartości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122507356"/>
              </p:ext>
            </p:extLst>
          </p:nvPr>
        </p:nvGraphicFramePr>
        <p:xfrm>
          <a:off x="4211961" y="3501008"/>
          <a:ext cx="4752527" cy="1375946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800199"/>
                <a:gridCol w="792088"/>
                <a:gridCol w="504056"/>
                <a:gridCol w="576064"/>
                <a:gridCol w="576064"/>
                <a:gridCol w="504056"/>
              </a:tblGrid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 err="1" smtClean="0">
                          <a:effectLst/>
                        </a:rPr>
                        <a:t>Austempering</a:t>
                      </a:r>
                      <a:r>
                        <a:rPr lang="pl-PL" sz="1200" baseline="0" dirty="0" smtClean="0">
                          <a:effectLst/>
                        </a:rPr>
                        <a:t> </a:t>
                      </a:r>
                      <a:r>
                        <a:rPr lang="pl-PL" sz="1200" baseline="0" dirty="0" err="1" smtClean="0">
                          <a:effectLst/>
                        </a:rPr>
                        <a:t>temperature</a:t>
                      </a:r>
                      <a:r>
                        <a:rPr lang="pl-PL" sz="1200" baseline="0" dirty="0" smtClean="0">
                          <a:effectLst/>
                        </a:rPr>
                        <a:t> </a:t>
                      </a:r>
                      <a:r>
                        <a:rPr lang="pl-PL" sz="1200" dirty="0" smtClean="0">
                          <a:effectLst/>
                        </a:rPr>
                        <a:t>T</a:t>
                      </a:r>
                      <a:r>
                        <a:rPr lang="pl-PL" sz="1200" baseline="-25000" dirty="0" smtClean="0">
                          <a:effectLst/>
                        </a:rPr>
                        <a:t>i</a:t>
                      </a:r>
                      <a:r>
                        <a:rPr lang="pl-PL" sz="1200" dirty="0">
                          <a:effectLst/>
                        </a:rPr>
                        <a:t>[°C]</a:t>
                      </a:r>
                      <a:endParaRPr lang="pl-PL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r>
                        <a:rPr lang="pl-PL" sz="1100" dirty="0" err="1" smtClean="0">
                          <a:effectLst/>
                        </a:rPr>
                        <a:t>Hardness</a:t>
                      </a:r>
                      <a:r>
                        <a:rPr lang="pl-PL" sz="1100" dirty="0">
                          <a:effectLst/>
                        </a:rPr>
                        <a:t> </a:t>
                      </a:r>
                      <a:r>
                        <a:rPr lang="pl-PL" sz="1100" dirty="0" smtClean="0">
                          <a:effectLst/>
                        </a:rPr>
                        <a:t>HV2</a:t>
                      </a:r>
                      <a:endParaRPr lang="pl-PL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r>
                        <a:rPr lang="pl-PL" sz="1100" dirty="0" smtClean="0">
                          <a:effectLst/>
                        </a:rPr>
                        <a:t>KV </a:t>
                      </a:r>
                      <a:r>
                        <a:rPr lang="pl-PL" sz="1100" dirty="0">
                          <a:effectLst/>
                        </a:rPr>
                        <a:t>[J]</a:t>
                      </a:r>
                      <a:endParaRPr lang="pl-PL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r>
                        <a:rPr lang="pl-PL" sz="1100" dirty="0" smtClean="0">
                          <a:effectLst/>
                        </a:rPr>
                        <a:t>R</a:t>
                      </a:r>
                      <a:r>
                        <a:rPr lang="pl-PL" sz="1100" baseline="-25000" dirty="0" smtClean="0">
                          <a:effectLst/>
                        </a:rPr>
                        <a:t>02 </a:t>
                      </a:r>
                      <a:r>
                        <a:rPr lang="pl-PL" sz="1100" dirty="0" smtClean="0">
                          <a:effectLst/>
                        </a:rPr>
                        <a:t>[</a:t>
                      </a:r>
                      <a:r>
                        <a:rPr lang="pl-PL" sz="1100" dirty="0" err="1" smtClean="0">
                          <a:effectLst/>
                        </a:rPr>
                        <a:t>MPa</a:t>
                      </a:r>
                      <a:r>
                        <a:rPr lang="pl-PL" sz="1100" dirty="0">
                          <a:effectLst/>
                        </a:rPr>
                        <a:t>]</a:t>
                      </a:r>
                      <a:endParaRPr lang="pl-PL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 err="1" smtClean="0">
                          <a:effectLst/>
                        </a:rPr>
                        <a:t>R</a:t>
                      </a:r>
                      <a:r>
                        <a:rPr lang="pl-PL" sz="1100" baseline="-25000" dirty="0" err="1" smtClean="0">
                          <a:effectLst/>
                        </a:rPr>
                        <a:t>m</a:t>
                      </a:r>
                      <a:r>
                        <a:rPr lang="pl-PL" sz="1100" baseline="-25000" dirty="0" smtClean="0">
                          <a:effectLst/>
                        </a:rPr>
                        <a:t> </a:t>
                      </a:r>
                      <a:r>
                        <a:rPr lang="pl-PL" sz="1100" dirty="0" smtClean="0">
                          <a:effectLst/>
                        </a:rPr>
                        <a:t>[</a:t>
                      </a:r>
                      <a:r>
                        <a:rPr lang="pl-PL" sz="1100" dirty="0" err="1" smtClean="0">
                          <a:effectLst/>
                        </a:rPr>
                        <a:t>MPa</a:t>
                      </a:r>
                      <a:r>
                        <a:rPr lang="pl-PL" sz="1100" dirty="0">
                          <a:effectLst/>
                        </a:rPr>
                        <a:t>]</a:t>
                      </a:r>
                      <a:endParaRPr lang="pl-PL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r>
                        <a:rPr lang="pl-PL" sz="1100" dirty="0" smtClean="0">
                          <a:effectLst/>
                        </a:rPr>
                        <a:t>A</a:t>
                      </a:r>
                      <a:r>
                        <a:rPr lang="pl-PL" sz="1100" baseline="0" dirty="0" smtClean="0">
                          <a:effectLst/>
                        </a:rPr>
                        <a:t>   </a:t>
                      </a:r>
                      <a:r>
                        <a:rPr lang="pl-PL" sz="1100" dirty="0" smtClean="0">
                          <a:effectLst/>
                        </a:rPr>
                        <a:t>[%]</a:t>
                      </a:r>
                      <a:endParaRPr lang="pl-PL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2787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dirty="0" smtClean="0">
                          <a:effectLst/>
                        </a:rPr>
                        <a:t>320</a:t>
                      </a:r>
                      <a:endParaRPr lang="pl-PL" sz="16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</a:rPr>
                        <a:t>497</a:t>
                      </a:r>
                      <a:endParaRPr lang="pl-PL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</a:rPr>
                        <a:t>17.5</a:t>
                      </a:r>
                      <a:endParaRPr lang="pl-PL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</a:rPr>
                        <a:t>1068</a:t>
                      </a:r>
                      <a:endParaRPr lang="pl-PL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</a:rPr>
                        <a:t>1542</a:t>
                      </a:r>
                      <a:endParaRPr lang="pl-PL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</a:rPr>
                        <a:t>25.4</a:t>
                      </a:r>
                      <a:endParaRPr lang="pl-PL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6937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/>
          <p:cNvSpPr/>
          <p:nvPr/>
        </p:nvSpPr>
        <p:spPr>
          <a:xfrm>
            <a:off x="4644008" y="278358"/>
            <a:ext cx="4499991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buClr>
                <a:srgbClr val="3FC6FF"/>
              </a:buClr>
              <a:buSzPct val="68000"/>
            </a:pPr>
            <a:r>
              <a:rPr lang="pl-PL" sz="2200" b="1" dirty="0" smtClean="0">
                <a:solidFill>
                  <a:srgbClr val="00CC00"/>
                </a:solidFill>
                <a:latin typeface="Calibri" pitchFamily="34" charset="0"/>
              </a:rPr>
              <a:t> </a:t>
            </a:r>
            <a:r>
              <a:rPr lang="pl-PL" sz="2200" b="1" dirty="0" err="1" smtClean="0">
                <a:solidFill>
                  <a:srgbClr val="00CC00"/>
                </a:solidFill>
                <a:latin typeface="Calibri" pitchFamily="34" charset="0"/>
              </a:rPr>
              <a:t>Austempering</a:t>
            </a:r>
            <a:r>
              <a:rPr lang="pl-PL" sz="2200" b="1" dirty="0" smtClean="0">
                <a:solidFill>
                  <a:srgbClr val="00CC00"/>
                </a:solidFill>
                <a:latin typeface="Calibri" pitchFamily="34" charset="0"/>
              </a:rPr>
              <a:t> (H.I</a:t>
            </a:r>
            <a:r>
              <a:rPr lang="pl-PL" sz="2200" b="1" dirty="0">
                <a:solidFill>
                  <a:srgbClr val="00CC00"/>
                </a:solidFill>
                <a:latin typeface="Calibri" pitchFamily="34" charset="0"/>
              </a:rPr>
              <a:t>.) </a:t>
            </a:r>
            <a:r>
              <a:rPr lang="pl-PL" sz="2200" b="1" dirty="0" smtClean="0">
                <a:solidFill>
                  <a:srgbClr val="00CC00"/>
                </a:solidFill>
                <a:latin typeface="Calibri" pitchFamily="34" charset="0"/>
              </a:rPr>
              <a:t>320</a:t>
            </a:r>
            <a:r>
              <a:rPr lang="pl-PL" sz="2200" b="1" dirty="0">
                <a:solidFill>
                  <a:srgbClr val="00CC00"/>
                </a:solidFill>
                <a:latin typeface="Calibri" pitchFamily="34" charset="0"/>
                <a:sym typeface="Symbol"/>
              </a:rPr>
              <a:t></a:t>
            </a:r>
            <a:r>
              <a:rPr lang="pl-PL" sz="2200" b="1" dirty="0" smtClean="0">
                <a:solidFill>
                  <a:srgbClr val="00CC00"/>
                </a:solidFill>
                <a:latin typeface="Calibri" pitchFamily="34" charset="0"/>
                <a:sym typeface="Symbol"/>
              </a:rPr>
              <a:t>C</a:t>
            </a:r>
          </a:p>
          <a:p>
            <a:pPr lvl="0">
              <a:spcBef>
                <a:spcPts val="600"/>
              </a:spcBef>
              <a:buClr>
                <a:srgbClr val="3FC6FF"/>
              </a:buClr>
              <a:buSzPct val="68000"/>
            </a:pPr>
            <a:r>
              <a:rPr lang="pl-PL" sz="2200" b="1" dirty="0" smtClean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pl-PL" sz="2200" b="1" dirty="0" err="1" smtClean="0">
                <a:solidFill>
                  <a:srgbClr val="0070C0"/>
                </a:solidFill>
                <a:latin typeface="Calibri" pitchFamily="34" charset="0"/>
              </a:rPr>
              <a:t>Quenching</a:t>
            </a:r>
            <a:r>
              <a:rPr lang="pl-PL" sz="2200" b="1" dirty="0" smtClean="0">
                <a:solidFill>
                  <a:srgbClr val="0070C0"/>
                </a:solidFill>
                <a:latin typeface="Calibri" pitchFamily="34" charset="0"/>
              </a:rPr>
              <a:t> and </a:t>
            </a:r>
            <a:r>
              <a:rPr lang="pl-PL" sz="2200" b="1" dirty="0" err="1" smtClean="0">
                <a:solidFill>
                  <a:srgbClr val="0070C0"/>
                </a:solidFill>
                <a:latin typeface="Calibri" pitchFamily="34" charset="0"/>
              </a:rPr>
              <a:t>Tempering</a:t>
            </a:r>
            <a:r>
              <a:rPr lang="pl-PL" sz="2200" b="1" dirty="0" smtClean="0">
                <a:solidFill>
                  <a:srgbClr val="0070C0"/>
                </a:solidFill>
                <a:latin typeface="Calibri" pitchFamily="34" charset="0"/>
              </a:rPr>
              <a:t> (</a:t>
            </a:r>
            <a:r>
              <a:rPr lang="pl-PL" sz="2200" b="1" dirty="0" err="1" smtClean="0">
                <a:solidFill>
                  <a:srgbClr val="0070C0"/>
                </a:solidFill>
                <a:latin typeface="Calibri" pitchFamily="34" charset="0"/>
              </a:rPr>
              <a:t>H+O</a:t>
            </a:r>
            <a:r>
              <a:rPr lang="pl-PL" sz="2200" b="1" dirty="0">
                <a:solidFill>
                  <a:srgbClr val="0070C0"/>
                </a:solidFill>
                <a:latin typeface="Calibri" pitchFamily="34" charset="0"/>
              </a:rPr>
              <a:t>) 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21001" y="4020282"/>
            <a:ext cx="3795215" cy="228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8753" y="1427994"/>
            <a:ext cx="3900492" cy="235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9233" y="1427994"/>
            <a:ext cx="3909500" cy="235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Prostokąt 22"/>
          <p:cNvSpPr/>
          <p:nvPr/>
        </p:nvSpPr>
        <p:spPr>
          <a:xfrm>
            <a:off x="683568" y="463023"/>
            <a:ext cx="388843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200" b="1" dirty="0" err="1" smtClean="0">
                <a:solidFill>
                  <a:srgbClr val="C00000"/>
                </a:solidFill>
              </a:rPr>
              <a:t>Bearing</a:t>
            </a:r>
            <a:r>
              <a:rPr lang="pl-PL" sz="2200" b="1" dirty="0" smtClean="0">
                <a:solidFill>
                  <a:srgbClr val="C00000"/>
                </a:solidFill>
              </a:rPr>
              <a:t> steel</a:t>
            </a:r>
            <a:r>
              <a:rPr lang="pl-PL" sz="22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200" b="1" dirty="0" smtClean="0">
                <a:solidFill>
                  <a:srgbClr val="C00000"/>
                </a:solidFill>
              </a:rPr>
              <a:t>67SiMnCr6-6-4 </a:t>
            </a:r>
            <a:endParaRPr lang="pl-PL" sz="2200" dirty="0">
              <a:solidFill>
                <a:srgbClr val="C00000"/>
              </a:solidFill>
            </a:endParaRPr>
          </a:p>
        </p:txBody>
      </p:sp>
      <p:sp>
        <p:nvSpPr>
          <p:cNvPr id="24" name="Strzałka w dół 23"/>
          <p:cNvSpPr/>
          <p:nvPr/>
        </p:nvSpPr>
        <p:spPr>
          <a:xfrm rot="-7200000">
            <a:off x="4441122" y="373215"/>
            <a:ext cx="144016" cy="446079"/>
          </a:xfrm>
          <a:prstGeom prst="downArrow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Strzałka w dół 24"/>
          <p:cNvSpPr/>
          <p:nvPr/>
        </p:nvSpPr>
        <p:spPr>
          <a:xfrm rot="18000000">
            <a:off x="4441122" y="589239"/>
            <a:ext cx="144016" cy="446079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ole tekstowe 15"/>
          <p:cNvSpPr txBox="1"/>
          <p:nvPr/>
        </p:nvSpPr>
        <p:spPr>
          <a:xfrm rot="16200000">
            <a:off x="1483745" y="4962667"/>
            <a:ext cx="1937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/>
              <a:t>Impact</a:t>
            </a:r>
            <a:r>
              <a:rPr lang="pl-PL" dirty="0" smtClean="0"/>
              <a:t> </a:t>
            </a:r>
            <a:r>
              <a:rPr lang="pl-PL" dirty="0" err="1" smtClean="0"/>
              <a:t>strength</a:t>
            </a:r>
            <a:r>
              <a:rPr lang="pl-PL" dirty="0" smtClean="0"/>
              <a:t> [J]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26937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ymbol zastępczy zawartości 1"/>
          <p:cNvSpPr txBox="1">
            <a:spLocks/>
          </p:cNvSpPr>
          <p:nvPr/>
        </p:nvSpPr>
        <p:spPr>
          <a:xfrm>
            <a:off x="251520" y="404664"/>
            <a:ext cx="8496944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09728" lvl="0" algn="ctr">
              <a:spcBef>
                <a:spcPct val="20000"/>
              </a:spcBef>
              <a:defRPr/>
            </a:pPr>
            <a:r>
              <a:rPr kumimoji="0" lang="pl-PL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92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Mechanical</a:t>
            </a:r>
            <a:r>
              <a:rPr kumimoji="0" lang="pl-PL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2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pl-PL" sz="2800" b="1" dirty="0" smtClean="0">
                <a:solidFill>
                  <a:srgbClr val="920000"/>
                </a:solidFill>
              </a:rPr>
              <a:t>p</a:t>
            </a:r>
            <a:r>
              <a:rPr kumimoji="0" lang="pl-PL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92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roperties</a:t>
            </a:r>
            <a:r>
              <a:rPr kumimoji="0" lang="pl-PL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2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n</a:t>
            </a:r>
            <a:r>
              <a:rPr lang="pl-PL" sz="2800" b="1" dirty="0" err="1" smtClean="0">
                <a:solidFill>
                  <a:srgbClr val="920000"/>
                </a:solidFill>
              </a:rPr>
              <a:t>anocrystalline</a:t>
            </a:r>
            <a:r>
              <a:rPr lang="pl-PL" sz="2800" b="1" dirty="0" smtClean="0">
                <a:solidFill>
                  <a:srgbClr val="920000"/>
                </a:solidFill>
              </a:rPr>
              <a:t> </a:t>
            </a:r>
            <a:r>
              <a:rPr kumimoji="0" lang="pl-PL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2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</a:t>
            </a:r>
            <a:r>
              <a:rPr lang="en-GB" sz="2800" b="1" dirty="0" err="1" smtClean="0">
                <a:solidFill>
                  <a:srgbClr val="920000"/>
                </a:solidFill>
              </a:rPr>
              <a:t>pring</a:t>
            </a:r>
            <a:r>
              <a:rPr lang="en-GB" sz="2800" b="1" dirty="0" smtClean="0">
                <a:solidFill>
                  <a:srgbClr val="920000"/>
                </a:solidFill>
              </a:rPr>
              <a:t> steel </a:t>
            </a:r>
            <a:r>
              <a:rPr lang="pl-PL" sz="2800" b="1" dirty="0" smtClean="0">
                <a:solidFill>
                  <a:srgbClr val="920000"/>
                </a:solidFill>
              </a:rPr>
              <a:t/>
            </a:r>
            <a:br>
              <a:rPr lang="pl-PL" sz="2800" b="1" dirty="0" smtClean="0">
                <a:solidFill>
                  <a:srgbClr val="920000"/>
                </a:solidFill>
              </a:rPr>
            </a:br>
            <a:r>
              <a:rPr lang="en-GB" sz="2800" b="1" dirty="0" smtClean="0">
                <a:solidFill>
                  <a:srgbClr val="920000"/>
                </a:solidFill>
              </a:rPr>
              <a:t>65SiWMn7</a:t>
            </a:r>
            <a:r>
              <a:rPr lang="pl-PL" sz="2800" b="1" dirty="0" smtClean="0">
                <a:solidFill>
                  <a:srgbClr val="920000"/>
                </a:solidFill>
              </a:rPr>
              <a:t>-</a:t>
            </a:r>
            <a:r>
              <a:rPr lang="en-GB" sz="2800" b="1" dirty="0" smtClean="0">
                <a:solidFill>
                  <a:srgbClr val="920000"/>
                </a:solidFill>
              </a:rPr>
              <a:t>4-3</a:t>
            </a:r>
            <a:r>
              <a:rPr lang="pl-PL" sz="2800" b="1" dirty="0" smtClean="0">
                <a:solidFill>
                  <a:srgbClr val="920000"/>
                </a:solidFill>
              </a:rPr>
              <a:t> </a:t>
            </a:r>
            <a:r>
              <a:rPr lang="pl-PL" sz="2800" b="1" dirty="0" err="1" smtClean="0">
                <a:solidFill>
                  <a:srgbClr val="920000"/>
                </a:solidFill>
              </a:rPr>
              <a:t>after</a:t>
            </a:r>
            <a:r>
              <a:rPr lang="pl-PL" sz="2800" b="1" dirty="0" smtClean="0">
                <a:solidFill>
                  <a:srgbClr val="920000"/>
                </a:solidFill>
              </a:rPr>
              <a:t> </a:t>
            </a:r>
            <a:r>
              <a:rPr lang="pl-PL" sz="2800" b="1" dirty="0" err="1" smtClean="0">
                <a:solidFill>
                  <a:srgbClr val="920000"/>
                </a:solidFill>
              </a:rPr>
              <a:t>specjal</a:t>
            </a:r>
            <a:r>
              <a:rPr lang="pl-PL" sz="2800" b="1" dirty="0" smtClean="0">
                <a:solidFill>
                  <a:srgbClr val="920000"/>
                </a:solidFill>
              </a:rPr>
              <a:t> </a:t>
            </a:r>
            <a:r>
              <a:rPr lang="pl-PL" sz="2800" b="1" dirty="0" err="1" smtClean="0">
                <a:solidFill>
                  <a:srgbClr val="920000"/>
                </a:solidFill>
              </a:rPr>
              <a:t>heat</a:t>
            </a:r>
            <a:r>
              <a:rPr lang="pl-PL" sz="2800" b="1" dirty="0" smtClean="0">
                <a:solidFill>
                  <a:srgbClr val="920000"/>
                </a:solidFill>
              </a:rPr>
              <a:t> </a:t>
            </a:r>
            <a:r>
              <a:rPr lang="pl-PL" sz="2800" b="1" dirty="0" err="1" smtClean="0">
                <a:solidFill>
                  <a:srgbClr val="920000"/>
                </a:solidFill>
              </a:rPr>
              <a:t>treatment</a:t>
            </a: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92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61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19" y="1628800"/>
            <a:ext cx="8892481" cy="4619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" name="Symbol zastępczy zawartości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122507356"/>
              </p:ext>
            </p:extLst>
          </p:nvPr>
        </p:nvGraphicFramePr>
        <p:xfrm>
          <a:off x="4572000" y="3356992"/>
          <a:ext cx="4427985" cy="148383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847977"/>
                <a:gridCol w="940485"/>
                <a:gridCol w="625961"/>
                <a:gridCol w="715385"/>
                <a:gridCol w="804808"/>
                <a:gridCol w="493369"/>
              </a:tblGrid>
              <a:tr h="4651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Treatment</a:t>
                      </a:r>
                      <a:r>
                        <a:rPr lang="pl-PL" sz="11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100" baseline="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variant</a:t>
                      </a:r>
                      <a:r>
                        <a:rPr lang="pl-PL" sz="11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pl-PL" sz="11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r>
                        <a:rPr lang="pl-PL" sz="1100" dirty="0" err="1" smtClean="0">
                          <a:effectLst/>
                        </a:rPr>
                        <a:t>Hardness</a:t>
                      </a:r>
                      <a:r>
                        <a:rPr lang="pl-PL" sz="1100" baseline="0" dirty="0" smtClean="0">
                          <a:effectLst/>
                        </a:rPr>
                        <a:t> </a:t>
                      </a:r>
                      <a:r>
                        <a:rPr lang="pl-PL" sz="1100" dirty="0" smtClean="0">
                          <a:effectLst/>
                        </a:rPr>
                        <a:t>HV2</a:t>
                      </a:r>
                      <a:endParaRPr lang="pl-PL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r>
                        <a:rPr lang="pl-PL" sz="1100" dirty="0" smtClean="0">
                          <a:effectLst/>
                        </a:rPr>
                        <a:t>KV </a:t>
                      </a:r>
                      <a:r>
                        <a:rPr lang="pl-PL" sz="1100" dirty="0">
                          <a:effectLst/>
                        </a:rPr>
                        <a:t>[J]</a:t>
                      </a:r>
                      <a:endParaRPr lang="pl-PL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r>
                        <a:rPr lang="pl-PL" sz="1100" dirty="0" smtClean="0">
                          <a:effectLst/>
                        </a:rPr>
                        <a:t>R</a:t>
                      </a:r>
                      <a:r>
                        <a:rPr lang="pl-PL" sz="1100" baseline="-25000" dirty="0" smtClean="0">
                          <a:effectLst/>
                        </a:rPr>
                        <a:t>02 </a:t>
                      </a:r>
                      <a:r>
                        <a:rPr lang="pl-PL" sz="1100" dirty="0" smtClean="0">
                          <a:effectLst/>
                        </a:rPr>
                        <a:t>[</a:t>
                      </a:r>
                      <a:r>
                        <a:rPr lang="pl-PL" sz="1100" dirty="0" err="1" smtClean="0">
                          <a:effectLst/>
                        </a:rPr>
                        <a:t>MPa</a:t>
                      </a:r>
                      <a:r>
                        <a:rPr lang="pl-PL" sz="1100" dirty="0">
                          <a:effectLst/>
                        </a:rPr>
                        <a:t>]</a:t>
                      </a:r>
                      <a:endParaRPr lang="pl-PL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 err="1" smtClean="0">
                          <a:effectLst/>
                        </a:rPr>
                        <a:t>R</a:t>
                      </a:r>
                      <a:r>
                        <a:rPr lang="pl-PL" sz="1100" baseline="-25000" dirty="0" err="1" smtClean="0">
                          <a:effectLst/>
                        </a:rPr>
                        <a:t>m</a:t>
                      </a:r>
                      <a:r>
                        <a:rPr lang="pl-PL" sz="1100" baseline="-25000" dirty="0" smtClean="0">
                          <a:effectLst/>
                        </a:rPr>
                        <a:t> </a:t>
                      </a:r>
                      <a:r>
                        <a:rPr lang="pl-PL" sz="1100" dirty="0" smtClean="0">
                          <a:effectLst/>
                        </a:rPr>
                        <a:t>[</a:t>
                      </a:r>
                      <a:r>
                        <a:rPr lang="pl-PL" sz="1100" dirty="0" err="1" smtClean="0">
                          <a:effectLst/>
                        </a:rPr>
                        <a:t>MPa</a:t>
                      </a:r>
                      <a:r>
                        <a:rPr lang="pl-PL" sz="1100" dirty="0">
                          <a:effectLst/>
                        </a:rPr>
                        <a:t>]</a:t>
                      </a:r>
                      <a:endParaRPr lang="pl-PL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r>
                        <a:rPr lang="pl-PL" sz="1100" dirty="0" smtClean="0">
                          <a:effectLst/>
                        </a:rPr>
                        <a:t>A</a:t>
                      </a:r>
                      <a:r>
                        <a:rPr lang="pl-PL" sz="1100" baseline="0" dirty="0" smtClean="0">
                          <a:effectLst/>
                        </a:rPr>
                        <a:t>   </a:t>
                      </a:r>
                      <a:r>
                        <a:rPr lang="pl-PL" sz="1100" dirty="0" smtClean="0">
                          <a:effectLst/>
                        </a:rPr>
                        <a:t>[%]</a:t>
                      </a:r>
                      <a:endParaRPr lang="pl-PL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961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pl-PL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 smtClean="0">
                          <a:effectLst/>
                        </a:rPr>
                        <a:t>706</a:t>
                      </a:r>
                      <a:endParaRPr lang="pl-PL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 smtClean="0">
                          <a:effectLst/>
                        </a:rPr>
                        <a:t>10</a:t>
                      </a:r>
                      <a:endParaRPr lang="pl-PL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 smtClean="0">
                          <a:effectLst/>
                        </a:rPr>
                        <a:t>1633</a:t>
                      </a:r>
                      <a:endParaRPr lang="pl-PL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 smtClean="0">
                          <a:effectLst/>
                        </a:rPr>
                        <a:t>2500</a:t>
                      </a:r>
                      <a:endParaRPr lang="pl-PL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 smtClean="0">
                          <a:effectLst/>
                        </a:rPr>
                        <a:t>4</a:t>
                      </a:r>
                      <a:endParaRPr lang="pl-PL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522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pl-PL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677</a:t>
                      </a:r>
                      <a:endParaRPr lang="pl-PL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endParaRPr lang="pl-PL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1250</a:t>
                      </a:r>
                      <a:endParaRPr lang="pl-PL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2300</a:t>
                      </a:r>
                      <a:endParaRPr lang="pl-PL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pl-PL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1" name="Prostokąt 20"/>
          <p:cNvSpPr/>
          <p:nvPr/>
        </p:nvSpPr>
        <p:spPr>
          <a:xfrm>
            <a:off x="2051720" y="2276872"/>
            <a:ext cx="301685" cy="392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l-PL" b="1" dirty="0" smtClean="0">
                <a:ea typeface="Calibri"/>
                <a:cs typeface="Times New Roman"/>
              </a:rPr>
              <a:t>1</a:t>
            </a:r>
            <a:endParaRPr lang="pl-PL" b="1" dirty="0">
              <a:ea typeface="Calibri"/>
              <a:cs typeface="Times New Roman"/>
            </a:endParaRPr>
          </a:p>
        </p:txBody>
      </p:sp>
      <p:sp>
        <p:nvSpPr>
          <p:cNvPr id="22" name="Prostokąt 21"/>
          <p:cNvSpPr/>
          <p:nvPr/>
        </p:nvSpPr>
        <p:spPr>
          <a:xfrm>
            <a:off x="4067944" y="2492896"/>
            <a:ext cx="301685" cy="392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l-PL" b="1" dirty="0" smtClean="0">
                <a:ea typeface="Calibri"/>
                <a:cs typeface="Times New Roman"/>
              </a:rPr>
              <a:t>2</a:t>
            </a:r>
            <a:endParaRPr lang="pl-PL" b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937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7502</TotalTime>
  <Words>885</Words>
  <Application>Microsoft Office PowerPoint</Application>
  <PresentationFormat>Pokaz na ekranie (4:3)</PresentationFormat>
  <Paragraphs>171</Paragraphs>
  <Slides>17</Slides>
  <Notes>17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19" baseType="lpstr">
      <vt:lpstr>Motyw pakietu Office</vt:lpstr>
      <vt:lpstr>Picture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For more information, please visit our exhibition stand</vt:lpstr>
      <vt:lpstr>The results presented in this study have been obtained within the project NanoStal  (contract no. POIG 01.01.02-14-100/09).  The project is co-financed by the European Union from the European Regional Development Fund within Operational Programme Innovative Economy 2007-2013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xxx</dc:title>
  <dc:creator>XXX</dc:creator>
  <cp:lastModifiedBy>Krzysiek</cp:lastModifiedBy>
  <cp:revision>408</cp:revision>
  <dcterms:created xsi:type="dcterms:W3CDTF">2012-08-29T13:10:34Z</dcterms:created>
  <dcterms:modified xsi:type="dcterms:W3CDTF">2014-10-14T17:36:40Z</dcterms:modified>
</cp:coreProperties>
</file>