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257" r:id="rId3"/>
    <p:sldId id="276" r:id="rId4"/>
    <p:sldId id="258" r:id="rId5"/>
    <p:sldId id="260" r:id="rId6"/>
    <p:sldId id="265" r:id="rId7"/>
    <p:sldId id="261" r:id="rId8"/>
    <p:sldId id="262" r:id="rId9"/>
    <p:sldId id="274" r:id="rId10"/>
    <p:sldId id="275" r:id="rId11"/>
    <p:sldId id="263" r:id="rId12"/>
    <p:sldId id="264" r:id="rId13"/>
    <p:sldId id="271" r:id="rId14"/>
    <p:sldId id="259" r:id="rId15"/>
    <p:sldId id="267" r:id="rId16"/>
    <p:sldId id="266" r:id="rId17"/>
  </p:sldIdLst>
  <p:sldSz cx="9144000" cy="6858000" type="screen4x3"/>
  <p:notesSz cx="9928225" cy="6797675"/>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FC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69" autoAdjust="0"/>
    <p:restoredTop sz="80444" autoAdjust="0"/>
  </p:normalViewPr>
  <p:slideViewPr>
    <p:cSldViewPr showGuides="1">
      <p:cViewPr>
        <p:scale>
          <a:sx n="75" d="100"/>
          <a:sy n="75" d="100"/>
        </p:scale>
        <p:origin x="-2634" y="-630"/>
      </p:cViewPr>
      <p:guideLst>
        <p:guide orient="horz" pos="1071"/>
        <p:guide pos="2880"/>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4302231" cy="339884"/>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5623697" y="0"/>
            <a:ext cx="4302231" cy="339884"/>
          </a:xfrm>
          <a:prstGeom prst="rect">
            <a:avLst/>
          </a:prstGeom>
        </p:spPr>
        <p:txBody>
          <a:bodyPr vert="horz" lIns="91440" tIns="45720" rIns="91440" bIns="45720" rtlCol="0"/>
          <a:lstStyle>
            <a:lvl1pPr algn="r">
              <a:defRPr sz="1200"/>
            </a:lvl1pPr>
          </a:lstStyle>
          <a:p>
            <a:fld id="{239B4EB2-51F2-4B3E-936B-16413227992F}" type="datetimeFigureOut">
              <a:rPr lang="pl-PL" smtClean="0"/>
              <a:t>2012-09-12</a:t>
            </a:fld>
            <a:endParaRPr lang="pl-PL"/>
          </a:p>
        </p:txBody>
      </p:sp>
      <p:sp>
        <p:nvSpPr>
          <p:cNvPr id="4" name="Symbol zastępczy stopki 3"/>
          <p:cNvSpPr>
            <a:spLocks noGrp="1"/>
          </p:cNvSpPr>
          <p:nvPr>
            <p:ph type="ftr" sz="quarter" idx="2"/>
          </p:nvPr>
        </p:nvSpPr>
        <p:spPr>
          <a:xfrm>
            <a:off x="0" y="6456612"/>
            <a:ext cx="4302231" cy="339884"/>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5623697" y="6456612"/>
            <a:ext cx="4302231" cy="339884"/>
          </a:xfrm>
          <a:prstGeom prst="rect">
            <a:avLst/>
          </a:prstGeom>
        </p:spPr>
        <p:txBody>
          <a:bodyPr vert="horz" lIns="91440" tIns="45720" rIns="91440" bIns="45720" rtlCol="0" anchor="b"/>
          <a:lstStyle>
            <a:lvl1pPr algn="r">
              <a:defRPr sz="1200"/>
            </a:lvl1pPr>
          </a:lstStyle>
          <a:p>
            <a:fld id="{8A95D674-83A5-4617-9D86-A08166E13810}" type="slidenum">
              <a:rPr lang="pl-PL" smtClean="0"/>
              <a:t>‹#›</a:t>
            </a:fld>
            <a:endParaRPr lang="pl-PL"/>
          </a:p>
        </p:txBody>
      </p:sp>
    </p:spTree>
    <p:extLst>
      <p:ext uri="{BB962C8B-B14F-4D97-AF65-F5344CB8AC3E}">
        <p14:creationId xmlns:p14="http://schemas.microsoft.com/office/powerpoint/2010/main" val="1821106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4302231" cy="339884"/>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5623697" y="0"/>
            <a:ext cx="4302231" cy="339884"/>
          </a:xfrm>
          <a:prstGeom prst="rect">
            <a:avLst/>
          </a:prstGeom>
        </p:spPr>
        <p:txBody>
          <a:bodyPr vert="horz" lIns="91440" tIns="45720" rIns="91440" bIns="45720" rtlCol="0"/>
          <a:lstStyle>
            <a:lvl1pPr algn="r">
              <a:defRPr sz="1200"/>
            </a:lvl1pPr>
          </a:lstStyle>
          <a:p>
            <a:fld id="{82510483-24B7-48EB-8805-46D1B8F218E0}" type="datetimeFigureOut">
              <a:rPr lang="pl-PL" smtClean="0"/>
              <a:t>2012-09-12</a:t>
            </a:fld>
            <a:endParaRPr lang="pl-PL"/>
          </a:p>
        </p:txBody>
      </p:sp>
      <p:sp>
        <p:nvSpPr>
          <p:cNvPr id="4" name="Symbol zastępczy obrazu slajdu 3"/>
          <p:cNvSpPr>
            <a:spLocks noGrp="1" noRot="1" noChangeAspect="1"/>
          </p:cNvSpPr>
          <p:nvPr>
            <p:ph type="sldImg" idx="2"/>
          </p:nvPr>
        </p:nvSpPr>
        <p:spPr>
          <a:xfrm>
            <a:off x="3263900" y="509588"/>
            <a:ext cx="3400425" cy="2549525"/>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992823" y="3228895"/>
            <a:ext cx="7942580" cy="3058954"/>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6456612"/>
            <a:ext cx="4302231" cy="339884"/>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5623697" y="6456612"/>
            <a:ext cx="4302231" cy="339884"/>
          </a:xfrm>
          <a:prstGeom prst="rect">
            <a:avLst/>
          </a:prstGeom>
        </p:spPr>
        <p:txBody>
          <a:bodyPr vert="horz" lIns="91440" tIns="45720" rIns="91440" bIns="45720" rtlCol="0" anchor="b"/>
          <a:lstStyle>
            <a:lvl1pPr algn="r">
              <a:defRPr sz="1200"/>
            </a:lvl1pPr>
          </a:lstStyle>
          <a:p>
            <a:fld id="{C22D4AEF-2BA0-4879-9B87-E1021DC74A11}" type="slidenum">
              <a:rPr lang="pl-PL" smtClean="0"/>
              <a:t>‹#›</a:t>
            </a:fld>
            <a:endParaRPr lang="pl-PL"/>
          </a:p>
        </p:txBody>
      </p:sp>
    </p:spTree>
    <p:extLst>
      <p:ext uri="{BB962C8B-B14F-4D97-AF65-F5344CB8AC3E}">
        <p14:creationId xmlns:p14="http://schemas.microsoft.com/office/powerpoint/2010/main" val="259494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presentation we are going to show the results on polyelectrolyte multilayers systems (PEM, </a:t>
            </a:r>
            <a:r>
              <a:rPr lang="en-US" sz="1200" kern="1200" dirty="0" err="1" smtClean="0">
                <a:solidFill>
                  <a:schemeClr val="tx1"/>
                </a:solidFill>
                <a:effectLst/>
                <a:latin typeface="+mn-lt"/>
                <a:ea typeface="+mn-ea"/>
                <a:cs typeface="+mn-cs"/>
              </a:rPr>
              <a:t>polyeletrolyte</a:t>
            </a:r>
            <a:r>
              <a:rPr lang="en-US" sz="1200" kern="1200" dirty="0" smtClean="0">
                <a:solidFill>
                  <a:schemeClr val="tx1"/>
                </a:solidFill>
                <a:effectLst/>
                <a:latin typeface="+mn-lt"/>
                <a:ea typeface="+mn-ea"/>
                <a:cs typeface="+mn-cs"/>
              </a:rPr>
              <a:t> membranes) studies. Obtained in the layer-by-layer self-organization process (</a:t>
            </a:r>
            <a:r>
              <a:rPr lang="en-US" sz="1200" kern="1200" dirty="0" err="1" smtClean="0">
                <a:solidFill>
                  <a:schemeClr val="tx1"/>
                </a:solidFill>
                <a:effectLst/>
                <a:latin typeface="+mn-lt"/>
                <a:ea typeface="+mn-ea"/>
                <a:cs typeface="+mn-cs"/>
              </a:rPr>
              <a:t>LbL</a:t>
            </a:r>
            <a:r>
              <a:rPr lang="en-US" sz="1200" kern="1200" dirty="0" smtClean="0">
                <a:solidFill>
                  <a:schemeClr val="tx1"/>
                </a:solidFill>
                <a:effectLst/>
                <a:latin typeface="+mn-lt"/>
                <a:ea typeface="+mn-ea"/>
                <a:cs typeface="+mn-cs"/>
              </a:rPr>
              <a:t>) membranes can be proposed for several applications. One of the most spectacular is the use of PEM in cell transplantation. Encapsulated cells are protected against the immune attack by recipient organism. The respective polyelectrolyte properties which forms the multilayer system has a large impact on the PEM character, while the used membrane will influence the cell, affecting its shape, or changing the form and strength of interaction with the environment. Atomic Force Microscopy (AFM) can help us to characterize several properties of the produced multilayers. The morphology and thickness determination for multilayers based on poly-L-lysine, </a:t>
            </a:r>
            <a:r>
              <a:rPr lang="en-US" sz="1200" kern="1200" dirty="0" err="1" smtClean="0">
                <a:solidFill>
                  <a:schemeClr val="tx1"/>
                </a:solidFill>
                <a:effectLst/>
                <a:latin typeface="+mn-lt"/>
                <a:ea typeface="+mn-ea"/>
                <a:cs typeface="+mn-cs"/>
              </a:rPr>
              <a:t>polyethylenimine</a:t>
            </a:r>
            <a:r>
              <a:rPr lang="en-US" sz="1200" kern="1200" dirty="0" smtClean="0">
                <a:solidFill>
                  <a:schemeClr val="tx1"/>
                </a:solidFill>
                <a:effectLst/>
                <a:latin typeface="+mn-lt"/>
                <a:ea typeface="+mn-ea"/>
                <a:cs typeface="+mn-cs"/>
              </a:rPr>
              <a:t> and polystyrene </a:t>
            </a:r>
            <a:r>
              <a:rPr lang="en-US" sz="1200" kern="1200" dirty="0" err="1" smtClean="0">
                <a:solidFill>
                  <a:schemeClr val="tx1"/>
                </a:solidFill>
                <a:effectLst/>
                <a:latin typeface="+mn-lt"/>
                <a:ea typeface="+mn-ea"/>
                <a:cs typeface="+mn-cs"/>
              </a:rPr>
              <a:t>sulfonate</a:t>
            </a:r>
            <a:r>
              <a:rPr lang="en-US" sz="1200" kern="1200" dirty="0" smtClean="0">
                <a:solidFill>
                  <a:schemeClr val="tx1"/>
                </a:solidFill>
                <a:effectLst/>
                <a:latin typeface="+mn-lt"/>
                <a:ea typeface="+mn-ea"/>
                <a:cs typeface="+mn-cs"/>
              </a:rPr>
              <a:t> will be discussed.</a:t>
            </a:r>
          </a:p>
          <a:p>
            <a:endParaRPr lang="pl-PL" dirty="0"/>
          </a:p>
        </p:txBody>
      </p:sp>
      <p:sp>
        <p:nvSpPr>
          <p:cNvPr id="4" name="Symbol zastępczy numeru slajdu 3"/>
          <p:cNvSpPr>
            <a:spLocks noGrp="1"/>
          </p:cNvSpPr>
          <p:nvPr>
            <p:ph type="sldNum" sz="quarter" idx="10"/>
          </p:nvPr>
        </p:nvSpPr>
        <p:spPr/>
        <p:txBody>
          <a:bodyPr/>
          <a:lstStyle/>
          <a:p>
            <a:fld id="{C22D4AEF-2BA0-4879-9B87-E1021DC74A11}" type="slidenum">
              <a:rPr lang="pl-PL" smtClean="0"/>
              <a:t>1</a:t>
            </a:fld>
            <a:endParaRPr lang="pl-PL"/>
          </a:p>
        </p:txBody>
      </p:sp>
    </p:spTree>
    <p:extLst>
      <p:ext uri="{BB962C8B-B14F-4D97-AF65-F5344CB8AC3E}">
        <p14:creationId xmlns:p14="http://schemas.microsoft.com/office/powerpoint/2010/main" val="2767191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C22D4AEF-2BA0-4879-9B87-E1021DC74A11}" type="slidenum">
              <a:rPr lang="pl-PL" smtClean="0"/>
              <a:t>2</a:t>
            </a:fld>
            <a:endParaRPr lang="pl-PL"/>
          </a:p>
        </p:txBody>
      </p:sp>
    </p:spTree>
    <p:extLst>
      <p:ext uri="{BB962C8B-B14F-4D97-AF65-F5344CB8AC3E}">
        <p14:creationId xmlns:p14="http://schemas.microsoft.com/office/powerpoint/2010/main" val="4073011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dirty="0" smtClean="0"/>
              <a:t>MIKA</a:t>
            </a:r>
          </a:p>
          <a:p>
            <a:pPr marL="0" marR="0" indent="0" algn="l" defTabSz="914400" rtl="0" eaLnBrk="1" fontAlgn="auto" latinLnBrk="0" hangingPunct="1">
              <a:lnSpc>
                <a:spcPct val="100000"/>
              </a:lnSpc>
              <a:spcBef>
                <a:spcPts val="0"/>
              </a:spcBef>
              <a:spcAft>
                <a:spcPts val="0"/>
              </a:spcAft>
              <a:buClrTx/>
              <a:buSzTx/>
              <a:buFontTx/>
              <a:buNone/>
              <a:tabLst/>
              <a:defRPr/>
            </a:pPr>
            <a:endParaRPr lang="pl-PL"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l-PL" dirty="0" smtClean="0"/>
              <a:t>(PLL/PSS)1</a:t>
            </a:r>
          </a:p>
          <a:p>
            <a:endParaRPr lang="pl-PL" dirty="0" smtClean="0"/>
          </a:p>
          <a:p>
            <a:r>
              <a:rPr lang="pl-PL" dirty="0" smtClean="0"/>
              <a:t>(PLL/PSS)5</a:t>
            </a:r>
          </a:p>
          <a:p>
            <a:endParaRPr lang="pl-PL" dirty="0" smtClean="0"/>
          </a:p>
          <a:p>
            <a:endParaRPr lang="pl-PL" dirty="0"/>
          </a:p>
        </p:txBody>
      </p:sp>
      <p:sp>
        <p:nvSpPr>
          <p:cNvPr id="4" name="Symbol zastępczy numeru slajdu 3"/>
          <p:cNvSpPr>
            <a:spLocks noGrp="1"/>
          </p:cNvSpPr>
          <p:nvPr>
            <p:ph type="sldNum" sz="quarter" idx="10"/>
          </p:nvPr>
        </p:nvSpPr>
        <p:spPr/>
        <p:txBody>
          <a:bodyPr/>
          <a:lstStyle/>
          <a:p>
            <a:fld id="{C22D4AEF-2BA0-4879-9B87-E1021DC74A11}" type="slidenum">
              <a:rPr lang="pl-PL" smtClean="0"/>
              <a:t>7</a:t>
            </a:fld>
            <a:endParaRPr lang="pl-PL"/>
          </a:p>
        </p:txBody>
      </p:sp>
    </p:spTree>
    <p:extLst>
      <p:ext uri="{BB962C8B-B14F-4D97-AF65-F5344CB8AC3E}">
        <p14:creationId xmlns:p14="http://schemas.microsoft.com/office/powerpoint/2010/main" val="2977595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Czy nie </a:t>
            </a:r>
            <a:r>
              <a:rPr lang="pl-PL" dirty="0" err="1" smtClean="0"/>
              <a:t>niszsczymy</a:t>
            </a:r>
            <a:r>
              <a:rPr lang="pl-PL" dirty="0" smtClean="0"/>
              <a:t> substratu?</a:t>
            </a:r>
          </a:p>
          <a:p>
            <a:r>
              <a:rPr lang="pl-PL" dirty="0" smtClean="0"/>
              <a:t>Dip-</a:t>
            </a:r>
            <a:r>
              <a:rPr lang="pl-PL" dirty="0" err="1" smtClean="0"/>
              <a:t>pen</a:t>
            </a:r>
            <a:r>
              <a:rPr lang="pl-PL" dirty="0" smtClean="0"/>
              <a:t> </a:t>
            </a:r>
            <a:r>
              <a:rPr lang="pl-PL" dirty="0" err="1" smtClean="0"/>
              <a:t>lithography</a:t>
            </a:r>
            <a:endParaRPr lang="pl-PL" dirty="0" smtClean="0"/>
          </a:p>
          <a:p>
            <a:endParaRPr lang="pl-PL" dirty="0"/>
          </a:p>
        </p:txBody>
      </p:sp>
      <p:sp>
        <p:nvSpPr>
          <p:cNvPr id="4" name="Symbol zastępczy numeru slajdu 3"/>
          <p:cNvSpPr>
            <a:spLocks noGrp="1"/>
          </p:cNvSpPr>
          <p:nvPr>
            <p:ph type="sldNum" sz="quarter" idx="10"/>
          </p:nvPr>
        </p:nvSpPr>
        <p:spPr/>
        <p:txBody>
          <a:bodyPr/>
          <a:lstStyle/>
          <a:p>
            <a:fld id="{C22D4AEF-2BA0-4879-9B87-E1021DC74A11}" type="slidenum">
              <a:rPr lang="pl-PL" smtClean="0"/>
              <a:t>9</a:t>
            </a:fld>
            <a:endParaRPr lang="pl-PL"/>
          </a:p>
        </p:txBody>
      </p:sp>
    </p:spTree>
    <p:extLst>
      <p:ext uri="{BB962C8B-B14F-4D97-AF65-F5344CB8AC3E}">
        <p14:creationId xmlns:p14="http://schemas.microsoft.com/office/powerpoint/2010/main" val="349032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err="1" smtClean="0"/>
              <a:t>Pei</a:t>
            </a:r>
            <a:r>
              <a:rPr lang="pl-PL" dirty="0" smtClean="0"/>
              <a:t>-F    		(</a:t>
            </a:r>
            <a:r>
              <a:rPr lang="pl-PL" dirty="0" err="1" smtClean="0"/>
              <a:t>Pei</a:t>
            </a:r>
            <a:r>
              <a:rPr lang="pl-PL" dirty="0" smtClean="0"/>
              <a:t>-F/PSS)2		 platyna(PLL/PSS)5</a:t>
            </a:r>
            <a:endParaRPr lang="pl-PL" dirty="0"/>
          </a:p>
        </p:txBody>
      </p:sp>
      <p:sp>
        <p:nvSpPr>
          <p:cNvPr id="4" name="Symbol zastępczy numeru slajdu 3"/>
          <p:cNvSpPr>
            <a:spLocks noGrp="1"/>
          </p:cNvSpPr>
          <p:nvPr>
            <p:ph type="sldNum" sz="quarter" idx="10"/>
          </p:nvPr>
        </p:nvSpPr>
        <p:spPr/>
        <p:txBody>
          <a:bodyPr/>
          <a:lstStyle/>
          <a:p>
            <a:fld id="{C22D4AEF-2BA0-4879-9B87-E1021DC74A11}" type="slidenum">
              <a:rPr lang="pl-PL" smtClean="0"/>
              <a:t>11</a:t>
            </a:fld>
            <a:endParaRPr lang="pl-PL"/>
          </a:p>
        </p:txBody>
      </p:sp>
    </p:spTree>
    <p:extLst>
      <p:ext uri="{BB962C8B-B14F-4D97-AF65-F5344CB8AC3E}">
        <p14:creationId xmlns:p14="http://schemas.microsoft.com/office/powerpoint/2010/main" val="238121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C22D4AEF-2BA0-4879-9B87-E1021DC74A11}" type="slidenum">
              <a:rPr lang="pl-PL" smtClean="0"/>
              <a:t>16</a:t>
            </a:fld>
            <a:endParaRPr lang="pl-PL"/>
          </a:p>
        </p:txBody>
      </p:sp>
    </p:spTree>
    <p:extLst>
      <p:ext uri="{BB962C8B-B14F-4D97-AF65-F5344CB8AC3E}">
        <p14:creationId xmlns:p14="http://schemas.microsoft.com/office/powerpoint/2010/main" val="80460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59DC581C-39CF-4122-B1D4-DF21EA38D162}" type="datetime1">
              <a:rPr lang="pl-PL" smtClean="0"/>
              <a:t>2012-09-12</a:t>
            </a:fld>
            <a:endParaRPr lang="pl-PL"/>
          </a:p>
        </p:txBody>
      </p:sp>
      <p:sp>
        <p:nvSpPr>
          <p:cNvPr id="5" name="Symbol zastępczy stopki 4"/>
          <p:cNvSpPr>
            <a:spLocks noGrp="1"/>
          </p:cNvSpPr>
          <p:nvPr>
            <p:ph type="ftr" sz="quarter" idx="11"/>
          </p:nvPr>
        </p:nvSpPr>
        <p:spPr/>
        <p:txBody>
          <a:bodyPr/>
          <a:lstStyle/>
          <a:p>
            <a:r>
              <a:rPr lang="en-US" smtClean="0"/>
              <a:t>Atomic Force Microscopy (AFM) of polyelectrolyte multilayers systems</a:t>
            </a:r>
            <a:endParaRPr lang="pl-PL"/>
          </a:p>
        </p:txBody>
      </p:sp>
      <p:sp>
        <p:nvSpPr>
          <p:cNvPr id="6" name="Symbol zastępczy numeru slajdu 5"/>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189046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15358775-5DD0-41EC-BC08-9B21F8FA6BB3}" type="datetime1">
              <a:rPr lang="pl-PL" smtClean="0"/>
              <a:t>2012-09-12</a:t>
            </a:fld>
            <a:endParaRPr lang="pl-PL"/>
          </a:p>
        </p:txBody>
      </p:sp>
      <p:sp>
        <p:nvSpPr>
          <p:cNvPr id="5" name="Symbol zastępczy stopki 4"/>
          <p:cNvSpPr>
            <a:spLocks noGrp="1"/>
          </p:cNvSpPr>
          <p:nvPr>
            <p:ph type="ftr" sz="quarter" idx="11"/>
          </p:nvPr>
        </p:nvSpPr>
        <p:spPr/>
        <p:txBody>
          <a:bodyPr/>
          <a:lstStyle/>
          <a:p>
            <a:r>
              <a:rPr lang="en-US" smtClean="0"/>
              <a:t>Atomic Force Microscopy (AFM) of polyelectrolyte multilayers systems</a:t>
            </a:r>
            <a:endParaRPr lang="pl-PL"/>
          </a:p>
        </p:txBody>
      </p:sp>
      <p:sp>
        <p:nvSpPr>
          <p:cNvPr id="6" name="Symbol zastępczy numeru slajdu 5"/>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993212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E4A26999-B230-4B4B-BB10-FCA1B66B6248}" type="datetime1">
              <a:rPr lang="pl-PL" smtClean="0"/>
              <a:t>2012-09-12</a:t>
            </a:fld>
            <a:endParaRPr lang="pl-PL"/>
          </a:p>
        </p:txBody>
      </p:sp>
      <p:sp>
        <p:nvSpPr>
          <p:cNvPr id="5" name="Symbol zastępczy stopki 4"/>
          <p:cNvSpPr>
            <a:spLocks noGrp="1"/>
          </p:cNvSpPr>
          <p:nvPr>
            <p:ph type="ftr" sz="quarter" idx="11"/>
          </p:nvPr>
        </p:nvSpPr>
        <p:spPr/>
        <p:txBody>
          <a:bodyPr/>
          <a:lstStyle/>
          <a:p>
            <a:r>
              <a:rPr lang="en-US" smtClean="0"/>
              <a:t>Atomic Force Microscopy (AFM) of polyelectrolyte multilayers systems</a:t>
            </a:r>
            <a:endParaRPr lang="pl-PL"/>
          </a:p>
        </p:txBody>
      </p:sp>
      <p:sp>
        <p:nvSpPr>
          <p:cNvPr id="6" name="Symbol zastępczy numeru slajdu 5"/>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3976104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33A2E06F-43DF-495A-BE8F-28ADE4EC535E}" type="datetime1">
              <a:rPr lang="pl-PL" smtClean="0"/>
              <a:t>2012-09-12</a:t>
            </a:fld>
            <a:endParaRPr lang="pl-PL"/>
          </a:p>
        </p:txBody>
      </p:sp>
      <p:sp>
        <p:nvSpPr>
          <p:cNvPr id="6" name="Symbol zastępczy stopki 5"/>
          <p:cNvSpPr>
            <a:spLocks noGrp="1"/>
          </p:cNvSpPr>
          <p:nvPr>
            <p:ph type="ftr" sz="quarter" idx="11"/>
          </p:nvPr>
        </p:nvSpPr>
        <p:spPr/>
        <p:txBody>
          <a:bodyPr/>
          <a:lstStyle/>
          <a:p>
            <a:r>
              <a:rPr lang="en-US" smtClean="0"/>
              <a:t>Atomic Force Microscopy (AFM) of polyelectrolyte multilayers systems</a:t>
            </a:r>
            <a:endParaRPr lang="pl-PL"/>
          </a:p>
        </p:txBody>
      </p:sp>
      <p:sp>
        <p:nvSpPr>
          <p:cNvPr id="7" name="Symbol zastępczy numeru slajdu 6"/>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1402544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D593581A-B166-4287-8235-7FEE32D8D4DC}" type="datetime1">
              <a:rPr lang="pl-PL" smtClean="0"/>
              <a:t>2012-09-12</a:t>
            </a:fld>
            <a:endParaRPr lang="pl-PL"/>
          </a:p>
        </p:txBody>
      </p:sp>
      <p:sp>
        <p:nvSpPr>
          <p:cNvPr id="8" name="Symbol zastępczy stopki 7"/>
          <p:cNvSpPr>
            <a:spLocks noGrp="1"/>
          </p:cNvSpPr>
          <p:nvPr>
            <p:ph type="ftr" sz="quarter" idx="11"/>
          </p:nvPr>
        </p:nvSpPr>
        <p:spPr/>
        <p:txBody>
          <a:bodyPr/>
          <a:lstStyle/>
          <a:p>
            <a:r>
              <a:rPr lang="en-US" smtClean="0"/>
              <a:t>Atomic Force Microscopy (AFM) of polyelectrolyte multilayers systems</a:t>
            </a:r>
            <a:endParaRPr lang="pl-PL"/>
          </a:p>
        </p:txBody>
      </p:sp>
      <p:sp>
        <p:nvSpPr>
          <p:cNvPr id="9" name="Symbol zastępczy numeru slajdu 8"/>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4181601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ECE4BDDC-1751-48AC-9D65-78A9F5BD4FF4}" type="datetime1">
              <a:rPr lang="pl-PL" smtClean="0"/>
              <a:t>2012-09-12</a:t>
            </a:fld>
            <a:endParaRPr lang="pl-PL"/>
          </a:p>
        </p:txBody>
      </p:sp>
      <p:sp>
        <p:nvSpPr>
          <p:cNvPr id="4" name="Symbol zastępczy stopki 3"/>
          <p:cNvSpPr>
            <a:spLocks noGrp="1"/>
          </p:cNvSpPr>
          <p:nvPr>
            <p:ph type="ftr" sz="quarter" idx="11"/>
          </p:nvPr>
        </p:nvSpPr>
        <p:spPr/>
        <p:txBody>
          <a:bodyPr/>
          <a:lstStyle/>
          <a:p>
            <a:r>
              <a:rPr lang="en-US" smtClean="0"/>
              <a:t>Atomic Force Microscopy (AFM) of polyelectrolyte multilayers systems</a:t>
            </a:r>
            <a:endParaRPr lang="pl-PL"/>
          </a:p>
        </p:txBody>
      </p:sp>
      <p:sp>
        <p:nvSpPr>
          <p:cNvPr id="5" name="Symbol zastępczy numeru slajdu 4"/>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30549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1C5F6583-F247-45B4-BBDA-60E986928DF4}" type="datetime1">
              <a:rPr lang="pl-PL" smtClean="0"/>
              <a:t>2012-09-12</a:t>
            </a:fld>
            <a:endParaRPr lang="pl-PL"/>
          </a:p>
        </p:txBody>
      </p:sp>
      <p:sp>
        <p:nvSpPr>
          <p:cNvPr id="3" name="Symbol zastępczy stopki 2"/>
          <p:cNvSpPr>
            <a:spLocks noGrp="1"/>
          </p:cNvSpPr>
          <p:nvPr>
            <p:ph type="ftr" sz="quarter" idx="11"/>
          </p:nvPr>
        </p:nvSpPr>
        <p:spPr/>
        <p:txBody>
          <a:bodyPr/>
          <a:lstStyle/>
          <a:p>
            <a:r>
              <a:rPr lang="en-US" smtClean="0"/>
              <a:t>Atomic Force Microscopy (AFM) of polyelectrolyte multilayers systems</a:t>
            </a:r>
            <a:endParaRPr lang="pl-PL"/>
          </a:p>
        </p:txBody>
      </p:sp>
      <p:sp>
        <p:nvSpPr>
          <p:cNvPr id="4" name="Symbol zastępczy numeru slajdu 3"/>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703576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021CF2FD-96B5-4873-BF2C-FC1B958CB18A}" type="datetime1">
              <a:rPr lang="pl-PL" smtClean="0"/>
              <a:t>2012-09-12</a:t>
            </a:fld>
            <a:endParaRPr lang="pl-PL"/>
          </a:p>
        </p:txBody>
      </p:sp>
      <p:sp>
        <p:nvSpPr>
          <p:cNvPr id="6" name="Symbol zastępczy stopki 5"/>
          <p:cNvSpPr>
            <a:spLocks noGrp="1"/>
          </p:cNvSpPr>
          <p:nvPr>
            <p:ph type="ftr" sz="quarter" idx="11"/>
          </p:nvPr>
        </p:nvSpPr>
        <p:spPr/>
        <p:txBody>
          <a:bodyPr/>
          <a:lstStyle/>
          <a:p>
            <a:r>
              <a:rPr lang="en-US" smtClean="0"/>
              <a:t>Atomic Force Microscopy (AFM) of polyelectrolyte multilayers systems</a:t>
            </a:r>
            <a:endParaRPr lang="pl-PL"/>
          </a:p>
        </p:txBody>
      </p:sp>
      <p:sp>
        <p:nvSpPr>
          <p:cNvPr id="7" name="Symbol zastępczy numeru slajdu 6"/>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1015889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A2397E72-89C3-4D8A-8A69-F766FBFB3F18}" type="datetime1">
              <a:rPr lang="pl-PL" smtClean="0"/>
              <a:t>2012-09-12</a:t>
            </a:fld>
            <a:endParaRPr lang="pl-PL"/>
          </a:p>
        </p:txBody>
      </p:sp>
      <p:sp>
        <p:nvSpPr>
          <p:cNvPr id="6" name="Symbol zastępczy stopki 5"/>
          <p:cNvSpPr>
            <a:spLocks noGrp="1"/>
          </p:cNvSpPr>
          <p:nvPr>
            <p:ph type="ftr" sz="quarter" idx="11"/>
          </p:nvPr>
        </p:nvSpPr>
        <p:spPr/>
        <p:txBody>
          <a:bodyPr/>
          <a:lstStyle/>
          <a:p>
            <a:r>
              <a:rPr lang="en-US" smtClean="0"/>
              <a:t>Atomic Force Microscopy (AFM) of polyelectrolyte multilayers systems</a:t>
            </a:r>
            <a:endParaRPr lang="pl-PL"/>
          </a:p>
        </p:txBody>
      </p:sp>
      <p:sp>
        <p:nvSpPr>
          <p:cNvPr id="7" name="Symbol zastępczy numeru slajdu 6"/>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379339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8942EF9D-AD58-436E-900F-BF01B2388F62}" type="datetime1">
              <a:rPr lang="pl-PL" smtClean="0"/>
              <a:t>2012-09-12</a:t>
            </a:fld>
            <a:endParaRPr lang="pl-PL"/>
          </a:p>
        </p:txBody>
      </p:sp>
      <p:sp>
        <p:nvSpPr>
          <p:cNvPr id="5" name="Symbol zastępczy stopki 4"/>
          <p:cNvSpPr>
            <a:spLocks noGrp="1"/>
          </p:cNvSpPr>
          <p:nvPr>
            <p:ph type="ftr" sz="quarter" idx="11"/>
          </p:nvPr>
        </p:nvSpPr>
        <p:spPr/>
        <p:txBody>
          <a:bodyPr/>
          <a:lstStyle/>
          <a:p>
            <a:r>
              <a:rPr lang="en-US" smtClean="0"/>
              <a:t>Atomic Force Microscopy (AFM) of polyelectrolyte multilayers systems</a:t>
            </a:r>
            <a:endParaRPr lang="pl-PL"/>
          </a:p>
        </p:txBody>
      </p:sp>
      <p:sp>
        <p:nvSpPr>
          <p:cNvPr id="6" name="Symbol zastępczy numeru slajdu 5"/>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305976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12915123-B1C2-4E59-B399-C2ABA55337D3}" type="datetime1">
              <a:rPr lang="pl-PL" smtClean="0"/>
              <a:t>2012-09-12</a:t>
            </a:fld>
            <a:endParaRPr lang="pl-PL"/>
          </a:p>
        </p:txBody>
      </p:sp>
      <p:sp>
        <p:nvSpPr>
          <p:cNvPr id="5" name="Symbol zastępczy stopki 4"/>
          <p:cNvSpPr>
            <a:spLocks noGrp="1"/>
          </p:cNvSpPr>
          <p:nvPr>
            <p:ph type="ftr" sz="quarter" idx="11"/>
          </p:nvPr>
        </p:nvSpPr>
        <p:spPr/>
        <p:txBody>
          <a:bodyPr/>
          <a:lstStyle/>
          <a:p>
            <a:r>
              <a:rPr lang="en-US" smtClean="0"/>
              <a:t>Atomic Force Microscopy (AFM) of polyelectrolyte multilayers systems</a:t>
            </a:r>
            <a:endParaRPr lang="pl-PL"/>
          </a:p>
        </p:txBody>
      </p:sp>
      <p:sp>
        <p:nvSpPr>
          <p:cNvPr id="6" name="Symbol zastępczy numeru slajdu 5"/>
          <p:cNvSpPr>
            <a:spLocks noGrp="1"/>
          </p:cNvSpPr>
          <p:nvPr>
            <p:ph type="sldNum" sz="quarter" idx="12"/>
          </p:nvPr>
        </p:nvSpPr>
        <p:spPr/>
        <p:txBody>
          <a:bodyPr/>
          <a:lstStyle/>
          <a:p>
            <a:fld id="{3DF6E4EE-2288-46CF-8D42-76D1A3DD5BAE}" type="slidenum">
              <a:rPr lang="pl-PL" smtClean="0"/>
              <a:t>‹#›</a:t>
            </a:fld>
            <a:endParaRPr lang="pl-PL"/>
          </a:p>
        </p:txBody>
      </p:sp>
    </p:spTree>
    <p:extLst>
      <p:ext uri="{BB962C8B-B14F-4D97-AF65-F5344CB8AC3E}">
        <p14:creationId xmlns:p14="http://schemas.microsoft.com/office/powerpoint/2010/main" val="1077157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BFA9B7-9985-46F6-8256-26CB771C62A5}" type="datetime1">
              <a:rPr lang="pl-PL" smtClean="0"/>
              <a:t>2012-09-12</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Atomic Force Microscopy (AFM) of polyelectrolyte multilayers systems</a:t>
            </a:r>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6E4EE-2288-46CF-8D42-76D1A3DD5BAE}" type="slidenum">
              <a:rPr lang="pl-PL" smtClean="0"/>
              <a:t>‹#›</a:t>
            </a:fld>
            <a:endParaRPr lang="pl-PL"/>
          </a:p>
        </p:txBody>
      </p:sp>
    </p:spTree>
    <p:extLst>
      <p:ext uri="{BB962C8B-B14F-4D97-AF65-F5344CB8AC3E}">
        <p14:creationId xmlns:p14="http://schemas.microsoft.com/office/powerpoint/2010/main" val="573828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10.png"/><Relationship Id="rId2" Type="http://schemas.openxmlformats.org/officeDocument/2006/relationships/image" Target="../media/image8.gif"/><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5.png"/><Relationship Id="rId7"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png"/><Relationship Id="rId7"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7.png"/><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30.jpeg"/><Relationship Id="rId5" Type="http://schemas.openxmlformats.org/officeDocument/2006/relationships/image" Target="../media/image5.png"/><Relationship Id="rId10" Type="http://schemas.openxmlformats.org/officeDocument/2006/relationships/image" Target="../media/image30.png"/><Relationship Id="rId4" Type="http://schemas.openxmlformats.org/officeDocument/2006/relationships/image" Target="../media/image28.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2.png"/><Relationship Id="rId7" Type="http://schemas.openxmlformats.org/officeDocument/2006/relationships/image" Target="../media/image5.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5.png"/><Relationship Id="rId7" Type="http://schemas.openxmlformats.org/officeDocument/2006/relationships/image" Target="../media/image39.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0.wmf"/></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oleObject" Target="../embeddings/oleObject3.bin"/><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1.wmf"/></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251520" y="849567"/>
            <a:ext cx="8640960" cy="1470025"/>
          </a:xfrm>
        </p:spPr>
        <p:txBody>
          <a:bodyPr>
            <a:noAutofit/>
          </a:bodyPr>
          <a:lstStyle/>
          <a:p>
            <a:r>
              <a:rPr lang="en-US" b="1" dirty="0" smtClean="0"/>
              <a:t>Atomic Force Microscopy (AFM) of </a:t>
            </a:r>
            <a:r>
              <a:rPr lang="en-US" b="1" smtClean="0"/>
              <a:t>polyelectrolyte </a:t>
            </a:r>
            <a:r>
              <a:rPr lang="en-US" b="1" smtClean="0"/>
              <a:t>multilayer </a:t>
            </a:r>
            <a:r>
              <a:rPr lang="en-US" b="1" dirty="0" smtClean="0"/>
              <a:t>systems</a:t>
            </a:r>
            <a:endParaRPr lang="pl-PL" b="1" dirty="0"/>
          </a:p>
        </p:txBody>
      </p:sp>
      <p:sp>
        <p:nvSpPr>
          <p:cNvPr id="3" name="Podtytuł 2"/>
          <p:cNvSpPr>
            <a:spLocks noGrp="1"/>
          </p:cNvSpPr>
          <p:nvPr>
            <p:ph type="subTitle" idx="1"/>
          </p:nvPr>
        </p:nvSpPr>
        <p:spPr>
          <a:xfrm>
            <a:off x="251521" y="2649137"/>
            <a:ext cx="7576904" cy="1715967"/>
          </a:xfrm>
        </p:spPr>
        <p:txBody>
          <a:bodyPr>
            <a:noAutofit/>
          </a:bodyPr>
          <a:lstStyle/>
          <a:p>
            <a:pPr>
              <a:lnSpc>
                <a:spcPct val="200000"/>
              </a:lnSpc>
            </a:pPr>
            <a:r>
              <a:rPr lang="pl-PL" sz="2400" i="1" u="sng" dirty="0" smtClean="0">
                <a:solidFill>
                  <a:schemeClr val="tx1"/>
                </a:solidFill>
              </a:rPr>
              <a:t>Marcin </a:t>
            </a:r>
            <a:r>
              <a:rPr lang="pl-PL" sz="2400" i="1" u="sng" dirty="0" err="1" smtClean="0">
                <a:solidFill>
                  <a:schemeClr val="tx1"/>
                </a:solidFill>
              </a:rPr>
              <a:t>Strawski</a:t>
            </a:r>
            <a:r>
              <a:rPr lang="pl-PL" sz="2400" i="1" dirty="0" smtClean="0">
                <a:solidFill>
                  <a:schemeClr val="tx1"/>
                </a:solidFill>
              </a:rPr>
              <a:t>, Marek </a:t>
            </a:r>
            <a:r>
              <a:rPr lang="pl-PL" sz="2400" i="1" dirty="0" err="1" smtClean="0">
                <a:solidFill>
                  <a:schemeClr val="tx1"/>
                </a:solidFill>
              </a:rPr>
              <a:t>Szklarczyk</a:t>
            </a:r>
            <a:r>
              <a:rPr lang="pl-PL" sz="2400" i="1" dirty="0" smtClean="0">
                <a:solidFill>
                  <a:schemeClr val="tx1"/>
                </a:solidFill>
              </a:rPr>
              <a:t> </a:t>
            </a:r>
          </a:p>
          <a:p>
            <a:pPr>
              <a:lnSpc>
                <a:spcPct val="200000"/>
              </a:lnSpc>
            </a:pPr>
            <a:r>
              <a:rPr lang="pl-PL" sz="2400" i="1" dirty="0" smtClean="0">
                <a:solidFill>
                  <a:schemeClr val="tx1"/>
                </a:solidFill>
              </a:rPr>
              <a:t>Magdalena Borkowska, Ludomira </a:t>
            </a:r>
            <a:r>
              <a:rPr lang="pl-PL" sz="2400" i="1" dirty="0" err="1" smtClean="0">
                <a:solidFill>
                  <a:schemeClr val="tx1"/>
                </a:solidFill>
              </a:rPr>
              <a:t>Granicka</a:t>
            </a:r>
            <a:endParaRPr lang="pl-PL" sz="2400" i="1" dirty="0">
              <a:solidFill>
                <a:schemeClr val="tx1"/>
              </a:solidFill>
            </a:endParaRPr>
          </a:p>
        </p:txBody>
      </p:sp>
      <p:grpSp>
        <p:nvGrpSpPr>
          <p:cNvPr id="4" name="Grupa 3"/>
          <p:cNvGrpSpPr>
            <a:grpSpLocks noChangeAspect="1"/>
          </p:cNvGrpSpPr>
          <p:nvPr/>
        </p:nvGrpSpPr>
        <p:grpSpPr>
          <a:xfrm>
            <a:off x="6503033" y="2876818"/>
            <a:ext cx="1319270" cy="540000"/>
            <a:chOff x="6480212" y="446292"/>
            <a:chExt cx="2404390" cy="984158"/>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8683" y="494521"/>
              <a:ext cx="1505919" cy="88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p:cNvPicPr>
              <a:picLocks noChangeAspect="1"/>
            </p:cNvPicPr>
            <p:nvPr/>
          </p:nvPicPr>
          <p:blipFill>
            <a:blip r:embed="rId4">
              <a:lum/>
              <a:alphaModFix/>
            </a:blip>
            <a:srcRect/>
            <a:stretch>
              <a:fillRect/>
            </a:stretch>
          </p:blipFill>
          <p:spPr>
            <a:xfrm>
              <a:off x="6480212" y="446292"/>
              <a:ext cx="897365" cy="984158"/>
            </a:xfrm>
            <a:prstGeom prst="rect">
              <a:avLst/>
            </a:prstGeom>
            <a:noFill/>
            <a:ln>
              <a:noFill/>
            </a:ln>
          </p:spPr>
        </p:pic>
      </p:gr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1368" y="3690568"/>
            <a:ext cx="1280225"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descr="http://science24.com/resources/paper/25375/banner-websit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9098" y="4860866"/>
            <a:ext cx="4985804" cy="1997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4120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70272" y="0"/>
            <a:ext cx="8229600" cy="1143000"/>
          </a:xfrm>
        </p:spPr>
        <p:txBody>
          <a:bodyPr>
            <a:normAutofit/>
          </a:bodyPr>
          <a:lstStyle/>
          <a:p>
            <a:r>
              <a:rPr lang="en-US" dirty="0"/>
              <a:t>Atomic Force Microscopy </a:t>
            </a:r>
            <a:r>
              <a:rPr lang="pl-PL" dirty="0" smtClean="0"/>
              <a:t>(AFM)</a:t>
            </a:r>
            <a:endParaRPr lang="pl-PL" dirty="0"/>
          </a:p>
        </p:txBody>
      </p:sp>
      <p:grpSp>
        <p:nvGrpSpPr>
          <p:cNvPr id="9" name="Grupa 8"/>
          <p:cNvGrpSpPr/>
          <p:nvPr/>
        </p:nvGrpSpPr>
        <p:grpSpPr>
          <a:xfrm>
            <a:off x="144842" y="6361908"/>
            <a:ext cx="2539554" cy="508619"/>
            <a:chOff x="144842" y="6361908"/>
            <a:chExt cx="2539554" cy="508619"/>
          </a:xfrm>
        </p:grpSpPr>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p:cNvPicPr>
              <a:picLocks noChangeAspect="1"/>
            </p:cNvPicPr>
            <p:nvPr/>
          </p:nvPicPr>
          <p:blipFill>
            <a:blip r:embed="rId4">
              <a:lum/>
              <a:alphaModFix/>
            </a:blip>
            <a:srcRect/>
            <a:stretch>
              <a:fillRect/>
            </a:stretch>
          </p:blipFill>
          <p:spPr>
            <a:xfrm>
              <a:off x="144842" y="6361908"/>
              <a:ext cx="427816" cy="469194"/>
            </a:xfrm>
            <a:prstGeom prst="rect">
              <a:avLst/>
            </a:prstGeom>
            <a:noFill/>
            <a:ln>
              <a:noFill/>
            </a:ln>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sp>
        <p:nvSpPr>
          <p:cNvPr id="8" name="Symbol zastępczy numeru slajdu 7"/>
          <p:cNvSpPr>
            <a:spLocks noGrp="1"/>
          </p:cNvSpPr>
          <p:nvPr>
            <p:ph type="sldNum" sz="quarter" idx="12"/>
          </p:nvPr>
        </p:nvSpPr>
        <p:spPr/>
        <p:txBody>
          <a:bodyPr/>
          <a:lstStyle/>
          <a:p>
            <a:fld id="{3DF6E4EE-2288-46CF-8D42-76D1A3DD5BAE}" type="slidenum">
              <a:rPr lang="pl-PL" smtClean="0"/>
              <a:t>2</a:t>
            </a:fld>
            <a:endParaRPr lang="pl-PL"/>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497" y="1772817"/>
            <a:ext cx="4543306" cy="387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upa 2"/>
          <p:cNvGrpSpPr/>
          <p:nvPr/>
        </p:nvGrpSpPr>
        <p:grpSpPr>
          <a:xfrm>
            <a:off x="5321281" y="2204864"/>
            <a:ext cx="3600400" cy="2442005"/>
            <a:chOff x="5328084" y="1962008"/>
            <a:chExt cx="3600400" cy="2442005"/>
          </a:xfrm>
        </p:grpSpPr>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2160" y="1962008"/>
              <a:ext cx="2134183" cy="1578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ole tekstowe 9"/>
            <p:cNvSpPr txBox="1"/>
            <p:nvPr/>
          </p:nvSpPr>
          <p:spPr>
            <a:xfrm>
              <a:off x="5328084" y="3573016"/>
              <a:ext cx="3600400" cy="830997"/>
            </a:xfrm>
            <a:prstGeom prst="rect">
              <a:avLst/>
            </a:prstGeom>
            <a:noFill/>
          </p:spPr>
          <p:txBody>
            <a:bodyPr wrap="square" rtlCol="0">
              <a:spAutoFit/>
            </a:bodyPr>
            <a:lstStyle/>
            <a:p>
              <a:pPr algn="just"/>
              <a:r>
                <a:rPr lang="pl-PL" sz="2400" dirty="0" smtClean="0"/>
                <a:t>Q</a:t>
              </a:r>
              <a:r>
                <a:rPr lang="en-US" sz="2400" dirty="0" err="1" smtClean="0"/>
                <a:t>uality</a:t>
              </a:r>
              <a:r>
                <a:rPr lang="en-US" sz="2400" dirty="0" smtClean="0"/>
                <a:t> of a tip determines the resolution of imaging.</a:t>
              </a:r>
              <a:endParaRPr lang="en-US" sz="2400" dirty="0"/>
            </a:p>
          </p:txBody>
        </p:sp>
      </p:grpSp>
      <p:sp>
        <p:nvSpPr>
          <p:cNvPr id="11" name="pole tekstowe 10"/>
          <p:cNvSpPr txBox="1"/>
          <p:nvPr/>
        </p:nvSpPr>
        <p:spPr>
          <a:xfrm>
            <a:off x="1023364" y="5772495"/>
            <a:ext cx="3337965" cy="461665"/>
          </a:xfrm>
          <a:prstGeom prst="rect">
            <a:avLst/>
          </a:prstGeom>
          <a:noFill/>
        </p:spPr>
        <p:txBody>
          <a:bodyPr wrap="none" rtlCol="0">
            <a:spAutoFit/>
          </a:bodyPr>
          <a:lstStyle/>
          <a:p>
            <a:r>
              <a:rPr lang="en-US" sz="2400" dirty="0" smtClean="0"/>
              <a:t>Atomic Force Microscope</a:t>
            </a:r>
            <a:endParaRPr lang="en-US" sz="2400" dirty="0"/>
          </a:p>
        </p:txBody>
      </p:sp>
      <p:cxnSp>
        <p:nvCxnSpPr>
          <p:cNvPr id="13" name="Łącznik prostoliniowy 12"/>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14" name="Łącznik prostoliniowy 13"/>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32004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numeru slajdu 4"/>
          <p:cNvSpPr>
            <a:spLocks noGrp="1"/>
          </p:cNvSpPr>
          <p:nvPr>
            <p:ph type="sldNum" sz="quarter" idx="12"/>
          </p:nvPr>
        </p:nvSpPr>
        <p:spPr/>
        <p:txBody>
          <a:bodyPr/>
          <a:lstStyle/>
          <a:p>
            <a:fld id="{3DF6E4EE-2288-46CF-8D42-76D1A3DD5BAE}" type="slidenum">
              <a:rPr lang="pl-PL" smtClean="0"/>
              <a:t>3</a:t>
            </a:fld>
            <a:endParaRPr lang="pl-PL"/>
          </a:p>
        </p:txBody>
      </p:sp>
      <p:pic>
        <p:nvPicPr>
          <p:cNvPr id="14338" name="Picture 2" descr="http://www.mf.mpg.de/en/abteilungen/dosch/barrena/pictures/methods/cont-afm-o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75652"/>
            <a:ext cx="4496784" cy="2774432"/>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www.mf.mpg.de/en/abteilungen/dosch/barrena/pictures/methods/nc-afm-o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84854"/>
            <a:ext cx="4572000" cy="2883091"/>
          </a:xfrm>
          <a:prstGeom prst="rect">
            <a:avLst/>
          </a:prstGeom>
          <a:noFill/>
          <a:extLst>
            <a:ext uri="{909E8E84-426E-40DD-AFC4-6F175D3DCCD1}">
              <a14:hiddenFill xmlns:a14="http://schemas.microsoft.com/office/drawing/2010/main">
                <a:solidFill>
                  <a:srgbClr val="FFFFFF"/>
                </a:solidFill>
              </a14:hiddenFill>
            </a:ext>
          </a:extLst>
        </p:spPr>
      </p:pic>
      <p:sp>
        <p:nvSpPr>
          <p:cNvPr id="8" name="Tytuł 1"/>
          <p:cNvSpPr txBox="1">
            <a:spLocks/>
          </p:cNvSpPr>
          <p:nvPr/>
        </p:nvSpPr>
        <p:spPr>
          <a:xfrm>
            <a:off x="470272" y="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t>Atomic Force Microscopy </a:t>
            </a:r>
            <a:r>
              <a:rPr lang="pl-PL" smtClean="0"/>
              <a:t>(AFM)</a:t>
            </a:r>
            <a:endParaRPr lang="pl-PL" dirty="0"/>
          </a:p>
        </p:txBody>
      </p:sp>
      <p:grpSp>
        <p:nvGrpSpPr>
          <p:cNvPr id="9" name="Grupa 8"/>
          <p:cNvGrpSpPr/>
          <p:nvPr/>
        </p:nvGrpSpPr>
        <p:grpSpPr>
          <a:xfrm>
            <a:off x="144842" y="6361908"/>
            <a:ext cx="2539554" cy="508619"/>
            <a:chOff x="144842" y="6361908"/>
            <a:chExt cx="2539554" cy="508619"/>
          </a:xfrm>
        </p:grpSpPr>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p:cNvPicPr>
              <a:picLocks noChangeAspect="1"/>
            </p:cNvPicPr>
            <p:nvPr/>
          </p:nvPicPr>
          <p:blipFill>
            <a:blip r:embed="rId5">
              <a:lum/>
              <a:alphaModFix/>
            </a:blip>
            <a:srcRect/>
            <a:stretch>
              <a:fillRect/>
            </a:stretch>
          </p:blipFill>
          <p:spPr>
            <a:xfrm>
              <a:off x="144842" y="6361908"/>
              <a:ext cx="427816" cy="469194"/>
            </a:xfrm>
            <a:prstGeom prst="rect">
              <a:avLst/>
            </a:prstGeom>
            <a:noFill/>
            <a:ln>
              <a:noFill/>
            </a:ln>
          </p:spPr>
        </p:pic>
        <p:pic>
          <p:nvPicPr>
            <p:cNvPr id="12"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3" name="Symbol zastępczy stopki 6"/>
          <p:cNvSpPr txBox="1">
            <a:spLocks/>
          </p:cNvSpPr>
          <p:nvPr/>
        </p:nvSpPr>
        <p:spPr>
          <a:xfrm>
            <a:off x="3106197" y="6492875"/>
            <a:ext cx="5040146" cy="365125"/>
          </a:xfrm>
          <a:prstGeom prst="rect">
            <a:avLst/>
          </a:prstGeom>
        </p:spPr>
        <p:txBody>
          <a:bodyPr vert="horz" lIns="91440" tIns="45720" rIns="91440" bIns="45720" rtlCol="0" anchor="ctr"/>
          <a:lstStyle>
            <a:defPPr>
              <a:defRPr lang="pl-P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Atomic Force Microscopy (AFM) of polyelectrolyte multilayers systems</a:t>
            </a:r>
            <a:endParaRPr lang="pl-PL" dirty="0"/>
          </a:p>
        </p:txBody>
      </p:sp>
      <p:cxnSp>
        <p:nvCxnSpPr>
          <p:cNvPr id="14" name="Łącznik prostoliniowy 13"/>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15" name="Łącznik prostoliniowy 14"/>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16" name="Prostokąt 15"/>
          <p:cNvSpPr/>
          <p:nvPr/>
        </p:nvSpPr>
        <p:spPr>
          <a:xfrm>
            <a:off x="938383" y="1268759"/>
            <a:ext cx="2608150" cy="461665"/>
          </a:xfrm>
          <a:prstGeom prst="rect">
            <a:avLst/>
          </a:prstGeom>
        </p:spPr>
        <p:txBody>
          <a:bodyPr wrap="none">
            <a:spAutoFit/>
          </a:bodyPr>
          <a:lstStyle/>
          <a:p>
            <a:r>
              <a:rPr lang="en-US" sz="2400" smtClean="0"/>
              <a:t>Contact Mode AFM</a:t>
            </a:r>
            <a:endParaRPr lang="en-US" sz="2400"/>
          </a:p>
        </p:txBody>
      </p:sp>
      <p:sp>
        <p:nvSpPr>
          <p:cNvPr id="17" name="Prostokąt 16"/>
          <p:cNvSpPr/>
          <p:nvPr/>
        </p:nvSpPr>
        <p:spPr>
          <a:xfrm>
            <a:off x="4653264" y="1268759"/>
            <a:ext cx="4420184" cy="461665"/>
          </a:xfrm>
          <a:prstGeom prst="rect">
            <a:avLst/>
          </a:prstGeom>
        </p:spPr>
        <p:txBody>
          <a:bodyPr wrap="none">
            <a:spAutoFit/>
          </a:bodyPr>
          <a:lstStyle/>
          <a:p>
            <a:r>
              <a:rPr lang="en-US" sz="2400" smtClean="0"/>
              <a:t>Tapping / Non-contact Mode AFM</a:t>
            </a:r>
            <a:endParaRPr lang="en-US" sz="2400"/>
          </a:p>
        </p:txBody>
      </p:sp>
      <p:pic>
        <p:nvPicPr>
          <p:cNvPr id="1434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609" y="4625070"/>
            <a:ext cx="200025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pole tekstowe 5"/>
          <p:cNvSpPr txBox="1"/>
          <p:nvPr/>
        </p:nvSpPr>
        <p:spPr>
          <a:xfrm>
            <a:off x="215516" y="5373216"/>
            <a:ext cx="3913379" cy="461665"/>
          </a:xfrm>
          <a:prstGeom prst="rect">
            <a:avLst/>
          </a:prstGeom>
          <a:noFill/>
        </p:spPr>
        <p:txBody>
          <a:bodyPr wrap="none" rtlCol="0">
            <a:spAutoFit/>
          </a:bodyPr>
          <a:lstStyle/>
          <a:p>
            <a:r>
              <a:rPr lang="en-US" sz="2400" dirty="0" smtClean="0"/>
              <a:t>Fast, but may destroy surface</a:t>
            </a:r>
            <a:r>
              <a:rPr lang="pl-PL" sz="2400" dirty="0" smtClean="0"/>
              <a:t>.</a:t>
            </a:r>
            <a:endParaRPr lang="en-US" sz="2400" dirty="0"/>
          </a:p>
        </p:txBody>
      </p:sp>
      <p:sp>
        <p:nvSpPr>
          <p:cNvPr id="21" name="pole tekstowe 20"/>
          <p:cNvSpPr txBox="1"/>
          <p:nvPr/>
        </p:nvSpPr>
        <p:spPr>
          <a:xfrm>
            <a:off x="4644977" y="5381685"/>
            <a:ext cx="4265506" cy="830997"/>
          </a:xfrm>
          <a:prstGeom prst="rect">
            <a:avLst/>
          </a:prstGeom>
          <a:noFill/>
        </p:spPr>
        <p:txBody>
          <a:bodyPr wrap="square" rtlCol="0">
            <a:spAutoFit/>
          </a:bodyPr>
          <a:lstStyle/>
          <a:p>
            <a:r>
              <a:rPr lang="en-US" sz="2400" dirty="0" smtClean="0"/>
              <a:t>Slow</a:t>
            </a:r>
            <a:r>
              <a:rPr lang="pl-PL" sz="2400" dirty="0" smtClean="0"/>
              <a:t>, </a:t>
            </a:r>
            <a:r>
              <a:rPr lang="en-US" sz="2400" dirty="0" smtClean="0"/>
              <a:t>but suitable</a:t>
            </a:r>
            <a:r>
              <a:rPr lang="pl-PL" sz="2400" dirty="0" smtClean="0"/>
              <a:t> for </a:t>
            </a:r>
            <a:r>
              <a:rPr lang="en-US" sz="2400" dirty="0" smtClean="0"/>
              <a:t>delicate</a:t>
            </a:r>
            <a:r>
              <a:rPr lang="pl-PL" sz="2400" dirty="0" smtClean="0"/>
              <a:t> </a:t>
            </a:r>
            <a:r>
              <a:rPr lang="en-US" sz="2400" dirty="0" smtClean="0"/>
              <a:t>surfaces</a:t>
            </a:r>
            <a:r>
              <a:rPr lang="pl-PL" sz="2400" dirty="0" smtClean="0"/>
              <a:t>.</a:t>
            </a:r>
            <a:endParaRPr lang="en-US" sz="2400" dirty="0"/>
          </a:p>
        </p:txBody>
      </p:sp>
    </p:spTree>
    <p:extLst>
      <p:ext uri="{BB962C8B-B14F-4D97-AF65-F5344CB8AC3E}">
        <p14:creationId xmlns:p14="http://schemas.microsoft.com/office/powerpoint/2010/main" val="217018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fade">
                                      <p:cBhvr>
                                        <p:cTn id="7" dur="500"/>
                                        <p:tgtEl>
                                          <p:spTgt spid="14340"/>
                                        </p:tgtEl>
                                      </p:cBhvr>
                                    </p:animEffect>
                                    <p:anim calcmode="lin" valueType="num">
                                      <p:cBhvr>
                                        <p:cTn id="8" dur="500" fill="hold"/>
                                        <p:tgtEl>
                                          <p:spTgt spid="14340"/>
                                        </p:tgtEl>
                                        <p:attrNameLst>
                                          <p:attrName>ppt_x</p:attrName>
                                        </p:attrNameLst>
                                      </p:cBhvr>
                                      <p:tavLst>
                                        <p:tav tm="0">
                                          <p:val>
                                            <p:strVal val="#ppt_x"/>
                                          </p:val>
                                        </p:tav>
                                        <p:tav tm="100000">
                                          <p:val>
                                            <p:strVal val="#ppt_x"/>
                                          </p:val>
                                        </p:tav>
                                      </p:tavLst>
                                    </p:anim>
                                    <p:anim calcmode="lin" valueType="num">
                                      <p:cBhvr>
                                        <p:cTn id="9" dur="500" fill="hold"/>
                                        <p:tgtEl>
                                          <p:spTgt spid="143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ppt_x</p:attrName>
                                        </p:attrNameLst>
                                      </p:cBhvr>
                                      <p:tavLst>
                                        <p:tav tm="0">
                                          <p:val>
                                            <p:strVal val="#ppt_x"/>
                                          </p:val>
                                        </p:tav>
                                        <p:tav tm="100000">
                                          <p:val>
                                            <p:strVal val="#ppt_x"/>
                                          </p:val>
                                        </p:tav>
                                      </p:tavLst>
                                    </p:anim>
                                    <p:anim calcmode="lin" valueType="num">
                                      <p:cBhvr>
                                        <p:cTn id="14" dur="5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anim calcmode="lin" valueType="num">
                                      <p:cBhvr>
                                        <p:cTn id="18" dur="500" fill="hold"/>
                                        <p:tgtEl>
                                          <p:spTgt spid="21"/>
                                        </p:tgtEl>
                                        <p:attrNameLst>
                                          <p:attrName>ppt_x</p:attrName>
                                        </p:attrNameLst>
                                      </p:cBhvr>
                                      <p:tavLst>
                                        <p:tav tm="0">
                                          <p:val>
                                            <p:strVal val="#ppt_x"/>
                                          </p:val>
                                        </p:tav>
                                        <p:tav tm="100000">
                                          <p:val>
                                            <p:strVal val="#ppt_x"/>
                                          </p:val>
                                        </p:tav>
                                      </p:tavLst>
                                    </p:anim>
                                    <p:anim calcmode="lin" valueType="num">
                                      <p:cBhvr>
                                        <p:cTn id="1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12154"/>
            <a:ext cx="8229600" cy="1143000"/>
          </a:xfrm>
        </p:spPr>
        <p:txBody>
          <a:bodyPr/>
          <a:lstStyle/>
          <a:p>
            <a:r>
              <a:rPr lang="pl-PL" dirty="0" smtClean="0"/>
              <a:t>AFM in </a:t>
            </a:r>
            <a:r>
              <a:rPr lang="en-US" dirty="0" smtClean="0"/>
              <a:t>biology</a:t>
            </a:r>
            <a:r>
              <a:rPr lang="pl-PL" dirty="0" smtClean="0"/>
              <a:t> / </a:t>
            </a:r>
            <a:r>
              <a:rPr lang="en-US" dirty="0" smtClean="0"/>
              <a:t>biotechnology</a:t>
            </a:r>
            <a:endParaRPr lang="en-US" dirty="0"/>
          </a:p>
        </p:txBody>
      </p:sp>
      <p:sp>
        <p:nvSpPr>
          <p:cNvPr id="5" name="Symbol zastępczy numeru slajdu 4"/>
          <p:cNvSpPr>
            <a:spLocks noGrp="1"/>
          </p:cNvSpPr>
          <p:nvPr>
            <p:ph type="sldNum" sz="quarter" idx="12"/>
          </p:nvPr>
        </p:nvSpPr>
        <p:spPr/>
        <p:txBody>
          <a:bodyPr/>
          <a:lstStyle/>
          <a:p>
            <a:fld id="{3DF6E4EE-2288-46CF-8D42-76D1A3DD5BAE}" type="slidenum">
              <a:rPr lang="pl-PL" smtClean="0"/>
              <a:t>4</a:t>
            </a:fld>
            <a:endParaRPr lang="pl-PL"/>
          </a:p>
        </p:txBody>
      </p:sp>
      <p:pic>
        <p:nvPicPr>
          <p:cNvPr id="205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42269" y="3423727"/>
            <a:ext cx="4850134" cy="1913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Prostokąt 5"/>
          <p:cNvSpPr/>
          <p:nvPr/>
        </p:nvSpPr>
        <p:spPr>
          <a:xfrm>
            <a:off x="3412703" y="5440373"/>
            <a:ext cx="5509265" cy="461665"/>
          </a:xfrm>
          <a:prstGeom prst="rect">
            <a:avLst/>
          </a:prstGeom>
        </p:spPr>
        <p:txBody>
          <a:bodyPr wrap="none">
            <a:spAutoFit/>
          </a:bodyPr>
          <a:lstStyle/>
          <a:p>
            <a:r>
              <a:rPr lang="en-US" sz="2400" dirty="0" err="1" smtClean="0"/>
              <a:t>Cecropin-melittin</a:t>
            </a:r>
            <a:r>
              <a:rPr lang="en-US" sz="2400" dirty="0" smtClean="0"/>
              <a:t> - Antimicrobial Peptides</a:t>
            </a:r>
            <a:r>
              <a:rPr lang="pl-PL" sz="2400" baseline="30000" dirty="0"/>
              <a:t>*</a:t>
            </a:r>
            <a:endParaRPr lang="en-US" sz="2400" dirty="0"/>
          </a:p>
        </p:txBody>
      </p:sp>
      <p:grpSp>
        <p:nvGrpSpPr>
          <p:cNvPr id="12" name="Grupa 11"/>
          <p:cNvGrpSpPr/>
          <p:nvPr/>
        </p:nvGrpSpPr>
        <p:grpSpPr>
          <a:xfrm>
            <a:off x="144842" y="6361908"/>
            <a:ext cx="2539554" cy="508619"/>
            <a:chOff x="144842" y="6361908"/>
            <a:chExt cx="2539554" cy="508619"/>
          </a:xfrm>
        </p:grpSpPr>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p:cNvPicPr>
              <a:picLocks noChangeAspect="1"/>
            </p:cNvPicPr>
            <p:nvPr/>
          </p:nvPicPr>
          <p:blipFill>
            <a:blip r:embed="rId4">
              <a:lum/>
              <a:alphaModFix/>
            </a:blip>
            <a:srcRect/>
            <a:stretch>
              <a:fillRect/>
            </a:stretch>
          </p:blipFill>
          <p:spPr>
            <a:xfrm>
              <a:off x="144842" y="6361908"/>
              <a:ext cx="427816" cy="469194"/>
            </a:xfrm>
            <a:prstGeom prst="rect">
              <a:avLst/>
            </a:prstGeom>
            <a:noFill/>
            <a:ln>
              <a:noFill/>
            </a:ln>
          </p:spPr>
        </p:pic>
        <p:pic>
          <p:nvPicPr>
            <p:cNvPr id="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16" name="Łącznik prostoliniowy 15"/>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17" name="Łącznik prostoliniowy 16"/>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pic>
        <p:nvPicPr>
          <p:cNvPr id="1126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9572" y="991589"/>
            <a:ext cx="2447120" cy="2416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ole tekstowe 2"/>
          <p:cNvSpPr txBox="1"/>
          <p:nvPr/>
        </p:nvSpPr>
        <p:spPr>
          <a:xfrm>
            <a:off x="3175448" y="2130148"/>
            <a:ext cx="5517340" cy="1046440"/>
          </a:xfrm>
          <a:prstGeom prst="rect">
            <a:avLst/>
          </a:prstGeom>
          <a:noFill/>
        </p:spPr>
        <p:txBody>
          <a:bodyPr wrap="square" rtlCol="0">
            <a:spAutoFit/>
          </a:bodyPr>
          <a:lstStyle/>
          <a:p>
            <a:r>
              <a:rPr lang="en-US" sz="2400" dirty="0"/>
              <a:t>1,3-disubstituted </a:t>
            </a:r>
            <a:r>
              <a:rPr lang="en-US" sz="2400" dirty="0" err="1"/>
              <a:t>tetrahydro</a:t>
            </a:r>
            <a:r>
              <a:rPr lang="en-US" sz="2400" dirty="0"/>
              <a:t>-b-</a:t>
            </a:r>
            <a:r>
              <a:rPr lang="en-US" sz="2400" dirty="0" err="1"/>
              <a:t>carboline</a:t>
            </a:r>
            <a:r>
              <a:rPr lang="en-US" sz="2400" dirty="0"/>
              <a:t> amino acid </a:t>
            </a:r>
            <a:r>
              <a:rPr lang="pl-PL" sz="2400" dirty="0" smtClean="0"/>
              <a:t> </a:t>
            </a:r>
            <a:r>
              <a:rPr lang="en-US" sz="2400" dirty="0" smtClean="0"/>
              <a:t>base peptide nanostructures</a:t>
            </a:r>
            <a:r>
              <a:rPr lang="pl-PL" sz="2400" dirty="0" smtClean="0"/>
              <a:t>.</a:t>
            </a:r>
          </a:p>
          <a:p>
            <a:r>
              <a:rPr lang="pl-PL" sz="1400" dirty="0" smtClean="0"/>
              <a:t>M. </a:t>
            </a:r>
            <a:r>
              <a:rPr lang="pl-PL" sz="1400" dirty="0" err="1" smtClean="0"/>
              <a:t>Strawski</a:t>
            </a:r>
            <a:r>
              <a:rPr lang="pl-PL" sz="1400" dirty="0" smtClean="0"/>
              <a:t>, K. </a:t>
            </a:r>
            <a:r>
              <a:rPr lang="pl-PL" sz="1400" dirty="0" err="1" smtClean="0"/>
              <a:t>Pułka</a:t>
            </a:r>
            <a:r>
              <a:rPr lang="pl-PL" sz="1400" dirty="0" smtClean="0"/>
              <a:t> </a:t>
            </a:r>
            <a:r>
              <a:rPr lang="en-US" sz="1400" dirty="0" smtClean="0"/>
              <a:t>research</a:t>
            </a:r>
            <a:r>
              <a:rPr lang="pl-PL" sz="1400" dirty="0" smtClean="0"/>
              <a:t>.</a:t>
            </a:r>
            <a:endParaRPr lang="pl-PL" sz="1400" dirty="0"/>
          </a:p>
        </p:txBody>
      </p:sp>
      <p:sp>
        <p:nvSpPr>
          <p:cNvPr id="18"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sp>
        <p:nvSpPr>
          <p:cNvPr id="7" name="Prostokąt 6"/>
          <p:cNvSpPr/>
          <p:nvPr/>
        </p:nvSpPr>
        <p:spPr>
          <a:xfrm>
            <a:off x="832781" y="5446436"/>
            <a:ext cx="2190664" cy="461665"/>
          </a:xfrm>
          <a:prstGeom prst="rect">
            <a:avLst/>
          </a:prstGeom>
        </p:spPr>
        <p:txBody>
          <a:bodyPr wrap="none">
            <a:spAutoFit/>
          </a:bodyPr>
          <a:lstStyle/>
          <a:p>
            <a:r>
              <a:rPr lang="pl-PL" sz="2400" dirty="0" err="1" smtClean="0"/>
              <a:t>Escherichia</a:t>
            </a:r>
            <a:r>
              <a:rPr lang="pl-PL" sz="2400" dirty="0" smtClean="0"/>
              <a:t> coli</a:t>
            </a:r>
            <a:r>
              <a:rPr lang="pl-PL" sz="2400" baseline="30000" dirty="0" smtClean="0"/>
              <a:t>*</a:t>
            </a:r>
            <a:endParaRPr lang="pl-PL" sz="2400" dirty="0"/>
          </a:p>
        </p:txBody>
      </p:sp>
      <p:pic>
        <p:nvPicPr>
          <p:cNvPr id="1536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6717" y="3423727"/>
            <a:ext cx="2419975" cy="2016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ole tekstowe 7"/>
          <p:cNvSpPr txBox="1"/>
          <p:nvPr/>
        </p:nvSpPr>
        <p:spPr>
          <a:xfrm>
            <a:off x="-18002" y="6028692"/>
            <a:ext cx="9144000" cy="307777"/>
          </a:xfrm>
          <a:prstGeom prst="rect">
            <a:avLst/>
          </a:prstGeom>
          <a:noFill/>
        </p:spPr>
        <p:txBody>
          <a:bodyPr wrap="square" rtlCol="0">
            <a:spAutoFit/>
          </a:bodyPr>
          <a:lstStyle/>
          <a:p>
            <a:pPr algn="ctr"/>
            <a:r>
              <a:rPr lang="pl-PL" sz="1400" baseline="30000" dirty="0" smtClean="0"/>
              <a:t>* </a:t>
            </a:r>
            <a:r>
              <a:rPr lang="pl-PL" sz="1400" dirty="0" err="1" smtClean="0"/>
              <a:t>Images</a:t>
            </a:r>
            <a:r>
              <a:rPr lang="pl-PL" sz="1400" dirty="0" smtClean="0"/>
              <a:t> </a:t>
            </a:r>
            <a:r>
              <a:rPr lang="pl-PL" sz="1400" dirty="0" err="1" smtClean="0"/>
              <a:t>taken</a:t>
            </a:r>
            <a:r>
              <a:rPr lang="pl-PL" sz="1400" dirty="0" smtClean="0"/>
              <a:t> from the „</a:t>
            </a:r>
            <a:r>
              <a:rPr lang="en-US" sz="1400" dirty="0" smtClean="0"/>
              <a:t>Advances in AFM for Microbiological Research</a:t>
            </a:r>
            <a:r>
              <a:rPr lang="pl-PL" sz="1400" dirty="0" smtClean="0"/>
              <a:t>” </a:t>
            </a:r>
            <a:r>
              <a:rPr lang="pl-PL" sz="1400" dirty="0" err="1" smtClean="0"/>
              <a:t>Bruker</a:t>
            </a:r>
            <a:r>
              <a:rPr lang="pl-PL" sz="1400" dirty="0" smtClean="0"/>
              <a:t> </a:t>
            </a:r>
            <a:r>
              <a:rPr lang="pl-PL" sz="1400" dirty="0" err="1" smtClean="0"/>
              <a:t>Webinar</a:t>
            </a:r>
            <a:r>
              <a:rPr lang="pl-PL" sz="1400" dirty="0" smtClean="0"/>
              <a:t> </a:t>
            </a:r>
            <a:r>
              <a:rPr lang="pl-PL" sz="1400" dirty="0" err="1" smtClean="0"/>
              <a:t>series</a:t>
            </a:r>
            <a:r>
              <a:rPr lang="pl-PL" sz="1400" dirty="0" smtClean="0"/>
              <a:t>.</a:t>
            </a:r>
            <a:endParaRPr lang="pl-PL" sz="1400" dirty="0"/>
          </a:p>
        </p:txBody>
      </p:sp>
    </p:spTree>
    <p:extLst>
      <p:ext uri="{BB962C8B-B14F-4D97-AF65-F5344CB8AC3E}">
        <p14:creationId xmlns:p14="http://schemas.microsoft.com/office/powerpoint/2010/main" val="367370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fade">
                                      <p:cBhvr>
                                        <p:cTn id="7" dur="500"/>
                                        <p:tgtEl>
                                          <p:spTgt spid="2053"/>
                                        </p:tgtEl>
                                      </p:cBhvr>
                                    </p:animEffect>
                                    <p:anim calcmode="lin" valueType="num">
                                      <p:cBhvr>
                                        <p:cTn id="8" dur="500" fill="hold"/>
                                        <p:tgtEl>
                                          <p:spTgt spid="2053"/>
                                        </p:tgtEl>
                                        <p:attrNameLst>
                                          <p:attrName>ppt_x</p:attrName>
                                        </p:attrNameLst>
                                      </p:cBhvr>
                                      <p:tavLst>
                                        <p:tav tm="0">
                                          <p:val>
                                            <p:strVal val="#ppt_x"/>
                                          </p:val>
                                        </p:tav>
                                        <p:tav tm="100000">
                                          <p:val>
                                            <p:strVal val="#ppt_x"/>
                                          </p:val>
                                        </p:tav>
                                      </p:tavLst>
                                    </p:anim>
                                    <p:anim calcmode="lin" valueType="num">
                                      <p:cBhvr>
                                        <p:cTn id="9" dur="500" fill="hold"/>
                                        <p:tgtEl>
                                          <p:spTgt spid="205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362"/>
                                        </p:tgtEl>
                                        <p:attrNameLst>
                                          <p:attrName>style.visibility</p:attrName>
                                        </p:attrNameLst>
                                      </p:cBhvr>
                                      <p:to>
                                        <p:strVal val="visible"/>
                                      </p:to>
                                    </p:set>
                                    <p:animEffect transition="in" filter="fade">
                                      <p:cBhvr>
                                        <p:cTn id="22" dur="500"/>
                                        <p:tgtEl>
                                          <p:spTgt spid="15362"/>
                                        </p:tgtEl>
                                      </p:cBhvr>
                                    </p:animEffect>
                                    <p:anim calcmode="lin" valueType="num">
                                      <p:cBhvr>
                                        <p:cTn id="23" dur="500" fill="hold"/>
                                        <p:tgtEl>
                                          <p:spTgt spid="15362"/>
                                        </p:tgtEl>
                                        <p:attrNameLst>
                                          <p:attrName>ppt_x</p:attrName>
                                        </p:attrNameLst>
                                      </p:cBhvr>
                                      <p:tavLst>
                                        <p:tav tm="0">
                                          <p:val>
                                            <p:strVal val="#ppt_x"/>
                                          </p:val>
                                        </p:tav>
                                        <p:tav tm="100000">
                                          <p:val>
                                            <p:strVal val="#ppt_x"/>
                                          </p:val>
                                        </p:tav>
                                      </p:tavLst>
                                    </p:anim>
                                    <p:anim calcmode="lin" valueType="num">
                                      <p:cBhvr>
                                        <p:cTn id="24" dur="500" fill="hold"/>
                                        <p:tgtEl>
                                          <p:spTgt spid="1536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0"/>
            <a:ext cx="8229600" cy="1143000"/>
          </a:xfrm>
        </p:spPr>
        <p:txBody>
          <a:bodyPr/>
          <a:lstStyle/>
          <a:p>
            <a:r>
              <a:rPr lang="en-US" dirty="0" smtClean="0"/>
              <a:t>Polyelectrolyte multilayers </a:t>
            </a:r>
            <a:r>
              <a:rPr lang="pl-PL" dirty="0" smtClean="0"/>
              <a:t>(PEM)</a:t>
            </a:r>
            <a:endParaRPr lang="pl-PL" dirty="0"/>
          </a:p>
        </p:txBody>
      </p:sp>
      <p:sp>
        <p:nvSpPr>
          <p:cNvPr id="5" name="Symbol zastępczy numeru slajdu 4"/>
          <p:cNvSpPr>
            <a:spLocks noGrp="1"/>
          </p:cNvSpPr>
          <p:nvPr>
            <p:ph type="sldNum" sz="quarter" idx="12"/>
          </p:nvPr>
        </p:nvSpPr>
        <p:spPr/>
        <p:txBody>
          <a:bodyPr/>
          <a:lstStyle/>
          <a:p>
            <a:fld id="{3DF6E4EE-2288-46CF-8D42-76D1A3DD5BAE}" type="slidenum">
              <a:rPr lang="pl-PL" smtClean="0"/>
              <a:t>5</a:t>
            </a:fld>
            <a:endParaRPr lang="pl-PL"/>
          </a:p>
        </p:txBody>
      </p:sp>
      <p:grpSp>
        <p:nvGrpSpPr>
          <p:cNvPr id="3" name="Grupa 2"/>
          <p:cNvGrpSpPr/>
          <p:nvPr/>
        </p:nvGrpSpPr>
        <p:grpSpPr>
          <a:xfrm>
            <a:off x="4527279" y="1451434"/>
            <a:ext cx="4314410" cy="4113748"/>
            <a:chOff x="611560" y="1484784"/>
            <a:chExt cx="4314410" cy="4113748"/>
          </a:xfrm>
        </p:grpSpPr>
        <p:pic>
          <p:nvPicPr>
            <p:cNvPr id="6" name="Picture 2"/>
            <p:cNvPicPr>
              <a:picLocks noChangeAspect="1" noChangeArrowheads="1"/>
            </p:cNvPicPr>
            <p:nvPr/>
          </p:nvPicPr>
          <p:blipFill>
            <a:blip r:embed="rId2"/>
            <a:srcRect/>
            <a:stretch>
              <a:fillRect/>
            </a:stretch>
          </p:blipFill>
          <p:spPr bwMode="auto">
            <a:xfrm>
              <a:off x="611560" y="1484784"/>
              <a:ext cx="4314410" cy="3447228"/>
            </a:xfrm>
            <a:prstGeom prst="rect">
              <a:avLst/>
            </a:prstGeom>
            <a:noFill/>
            <a:ln w="9525">
              <a:noFill/>
              <a:miter lim="800000"/>
              <a:headEnd/>
              <a:tailEnd/>
            </a:ln>
            <a:effectLst/>
          </p:spPr>
        </p:pic>
        <p:sp>
          <p:nvSpPr>
            <p:cNvPr id="7" name="Prostokąt 6"/>
            <p:cNvSpPr/>
            <p:nvPr/>
          </p:nvSpPr>
          <p:spPr>
            <a:xfrm>
              <a:off x="728206" y="5229200"/>
              <a:ext cx="4081117" cy="369332"/>
            </a:xfrm>
            <a:prstGeom prst="rect">
              <a:avLst/>
            </a:prstGeom>
          </p:spPr>
          <p:txBody>
            <a:bodyPr wrap="none">
              <a:spAutoFit/>
            </a:bodyPr>
            <a:lstStyle/>
            <a:p>
              <a:pPr algn="r"/>
              <a:r>
                <a:rPr lang="fr-FR" dirty="0"/>
                <a:t>G. Decher, </a:t>
              </a:r>
              <a:r>
                <a:rPr lang="fr-FR" i="1" dirty="0"/>
                <a:t>Science </a:t>
              </a:r>
              <a:r>
                <a:rPr lang="fr-FR" b="1" i="1" dirty="0"/>
                <a:t>277, 1232-1237 (1997)</a:t>
              </a:r>
              <a:endParaRPr lang="pl-PL" dirty="0"/>
            </a:p>
          </p:txBody>
        </p:sp>
      </p:grpSp>
      <p:pic>
        <p:nvPicPr>
          <p:cNvPr id="4098" name="Picture 2" descr="http://www.sigmaaldrich.com/large/structureimages/70/mfcd0008187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5858" y="1199713"/>
            <a:ext cx="1536171" cy="92170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sigmaaldrich.com/large/structureimages/27/mfcd0008442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727" y="2771115"/>
            <a:ext cx="2679139" cy="962816"/>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4571" y="4358083"/>
            <a:ext cx="873895" cy="1178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upa 12"/>
          <p:cNvGrpSpPr/>
          <p:nvPr/>
        </p:nvGrpSpPr>
        <p:grpSpPr>
          <a:xfrm>
            <a:off x="144842" y="6361908"/>
            <a:ext cx="2539554" cy="508619"/>
            <a:chOff x="144842" y="6361908"/>
            <a:chExt cx="2539554" cy="508619"/>
          </a:xfrm>
        </p:grpSpPr>
        <p:pic>
          <p:nvPicPr>
            <p:cNvPr id="1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
            <p:cNvPicPr>
              <a:picLocks noChangeAspect="1"/>
            </p:cNvPicPr>
            <p:nvPr/>
          </p:nvPicPr>
          <p:blipFill>
            <a:blip r:embed="rId7">
              <a:lum/>
              <a:alphaModFix/>
            </a:blip>
            <a:srcRect/>
            <a:stretch>
              <a:fillRect/>
            </a:stretch>
          </p:blipFill>
          <p:spPr>
            <a:xfrm>
              <a:off x="144842" y="6361908"/>
              <a:ext cx="427816" cy="469194"/>
            </a:xfrm>
            <a:prstGeom prst="rect">
              <a:avLst/>
            </a:prstGeom>
            <a:noFill/>
            <a:ln>
              <a:noFill/>
            </a:ln>
          </p:spPr>
        </p:pic>
        <p:pic>
          <p:nvPicPr>
            <p:cNvPr id="16"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17" name="Łącznik prostoliniowy 16"/>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18" name="Łącznik prostoliniowy 17"/>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19"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sp>
        <p:nvSpPr>
          <p:cNvPr id="8" name="pole tekstowe 7"/>
          <p:cNvSpPr txBox="1"/>
          <p:nvPr/>
        </p:nvSpPr>
        <p:spPr>
          <a:xfrm>
            <a:off x="927616" y="2121415"/>
            <a:ext cx="2287806" cy="369332"/>
          </a:xfrm>
          <a:prstGeom prst="rect">
            <a:avLst/>
          </a:prstGeom>
          <a:noFill/>
        </p:spPr>
        <p:txBody>
          <a:bodyPr wrap="none" rtlCol="0">
            <a:spAutoFit/>
          </a:bodyPr>
          <a:lstStyle/>
          <a:p>
            <a:r>
              <a:rPr lang="pl-PL" dirty="0" err="1" smtClean="0"/>
              <a:t>Poly</a:t>
            </a:r>
            <a:r>
              <a:rPr lang="pl-PL" dirty="0" smtClean="0"/>
              <a:t>-L-</a:t>
            </a:r>
            <a:r>
              <a:rPr lang="pl-PL" dirty="0" err="1" smtClean="0"/>
              <a:t>Lysine</a:t>
            </a:r>
            <a:r>
              <a:rPr lang="pl-PL" dirty="0" smtClean="0"/>
              <a:t> (PLL)	[+]</a:t>
            </a:r>
            <a:endParaRPr lang="pl-PL" dirty="0"/>
          </a:p>
        </p:txBody>
      </p:sp>
      <p:sp>
        <p:nvSpPr>
          <p:cNvPr id="9" name="pole tekstowe 8"/>
          <p:cNvSpPr txBox="1"/>
          <p:nvPr/>
        </p:nvSpPr>
        <p:spPr>
          <a:xfrm>
            <a:off x="720727" y="3733931"/>
            <a:ext cx="2792624" cy="369332"/>
          </a:xfrm>
          <a:prstGeom prst="rect">
            <a:avLst/>
          </a:prstGeom>
          <a:noFill/>
        </p:spPr>
        <p:txBody>
          <a:bodyPr wrap="none" rtlCol="0">
            <a:spAutoFit/>
          </a:bodyPr>
          <a:lstStyle/>
          <a:p>
            <a:r>
              <a:rPr lang="pl-PL" dirty="0" err="1" smtClean="0"/>
              <a:t>Polyethylenimine</a:t>
            </a:r>
            <a:r>
              <a:rPr lang="pl-PL" dirty="0" smtClean="0"/>
              <a:t> (PEI)</a:t>
            </a:r>
            <a:r>
              <a:rPr lang="pl-PL" dirty="0"/>
              <a:t> </a:t>
            </a:r>
            <a:r>
              <a:rPr lang="pl-PL" dirty="0" smtClean="0"/>
              <a:t>  [+]</a:t>
            </a:r>
            <a:endParaRPr lang="pl-PL" dirty="0"/>
          </a:p>
        </p:txBody>
      </p:sp>
      <p:sp>
        <p:nvSpPr>
          <p:cNvPr id="10" name="pole tekstowe 9"/>
          <p:cNvSpPr txBox="1"/>
          <p:nvPr/>
        </p:nvSpPr>
        <p:spPr>
          <a:xfrm>
            <a:off x="592097" y="5542578"/>
            <a:ext cx="3211135" cy="369332"/>
          </a:xfrm>
          <a:prstGeom prst="rect">
            <a:avLst/>
          </a:prstGeom>
          <a:noFill/>
        </p:spPr>
        <p:txBody>
          <a:bodyPr wrap="none" rtlCol="0">
            <a:spAutoFit/>
          </a:bodyPr>
          <a:lstStyle/>
          <a:p>
            <a:r>
              <a:rPr lang="pl-PL" dirty="0" err="1"/>
              <a:t>Polystyrene</a:t>
            </a:r>
            <a:r>
              <a:rPr lang="pl-PL" dirty="0"/>
              <a:t> </a:t>
            </a:r>
            <a:r>
              <a:rPr lang="pl-PL" dirty="0" err="1" smtClean="0"/>
              <a:t>sulfonate</a:t>
            </a:r>
            <a:r>
              <a:rPr lang="pl-PL" dirty="0" smtClean="0"/>
              <a:t> (PSS)</a:t>
            </a:r>
            <a:r>
              <a:rPr lang="pl-PL" dirty="0"/>
              <a:t> 	</a:t>
            </a:r>
            <a:r>
              <a:rPr lang="pl-PL" dirty="0" smtClean="0"/>
              <a:t>[-]</a:t>
            </a:r>
            <a:endParaRPr lang="pl-PL" dirty="0"/>
          </a:p>
        </p:txBody>
      </p:sp>
    </p:spTree>
    <p:extLst>
      <p:ext uri="{BB962C8B-B14F-4D97-AF65-F5344CB8AC3E}">
        <p14:creationId xmlns:p14="http://schemas.microsoft.com/office/powerpoint/2010/main" val="4127581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3473"/>
            <a:ext cx="8229600" cy="1143000"/>
          </a:xfrm>
        </p:spPr>
        <p:txBody>
          <a:bodyPr/>
          <a:lstStyle/>
          <a:p>
            <a:r>
              <a:rPr lang="pl-PL" dirty="0" smtClean="0"/>
              <a:t>PEM – </a:t>
            </a:r>
            <a:r>
              <a:rPr lang="pl-PL" dirty="0" err="1" smtClean="0"/>
              <a:t>why</a:t>
            </a:r>
            <a:r>
              <a:rPr lang="pl-PL" dirty="0" smtClean="0"/>
              <a:t> </a:t>
            </a:r>
            <a:r>
              <a:rPr lang="pl-PL" dirty="0" err="1" smtClean="0"/>
              <a:t>so</a:t>
            </a:r>
            <a:r>
              <a:rPr lang="pl-PL" dirty="0" smtClean="0"/>
              <a:t> </a:t>
            </a:r>
            <a:r>
              <a:rPr lang="pl-PL" dirty="0" err="1" smtClean="0"/>
              <a:t>interesting</a:t>
            </a:r>
            <a:endParaRPr lang="pl-PL" dirty="0"/>
          </a:p>
        </p:txBody>
      </p:sp>
      <p:sp>
        <p:nvSpPr>
          <p:cNvPr id="3" name="Symbol zastępczy zawartości 2"/>
          <p:cNvSpPr>
            <a:spLocks noGrp="1"/>
          </p:cNvSpPr>
          <p:nvPr>
            <p:ph idx="1"/>
          </p:nvPr>
        </p:nvSpPr>
        <p:spPr>
          <a:xfrm>
            <a:off x="457200" y="1600200"/>
            <a:ext cx="5194920" cy="4525963"/>
          </a:xfrm>
        </p:spPr>
        <p:txBody>
          <a:bodyPr>
            <a:normAutofit/>
          </a:bodyPr>
          <a:lstStyle/>
          <a:p>
            <a:pPr marL="0" indent="0">
              <a:buNone/>
            </a:pPr>
            <a:r>
              <a:rPr lang="en-US" sz="2400" dirty="0" smtClean="0"/>
              <a:t>PEM can be used:</a:t>
            </a:r>
          </a:p>
          <a:p>
            <a:r>
              <a:rPr lang="en-US" sz="2400" dirty="0" smtClean="0"/>
              <a:t>Creation of capsules for Targeted Drug Delivery</a:t>
            </a:r>
          </a:p>
          <a:p>
            <a:endParaRPr lang="en-US" sz="2400" dirty="0" smtClean="0"/>
          </a:p>
          <a:p>
            <a:r>
              <a:rPr lang="en-US" sz="2400" dirty="0" smtClean="0"/>
              <a:t>Hydrophilic and Antibacterial Coatings of medical instrumentation</a:t>
            </a:r>
          </a:p>
          <a:p>
            <a:endParaRPr lang="en-US" sz="2400" dirty="0" smtClean="0"/>
          </a:p>
          <a:p>
            <a:r>
              <a:rPr lang="en-US" sz="2400" dirty="0" smtClean="0"/>
              <a:t>Cell coating – </a:t>
            </a:r>
            <a:r>
              <a:rPr lang="en-US" sz="2400" dirty="0" err="1" smtClean="0"/>
              <a:t>immunoisolation</a:t>
            </a:r>
            <a:r>
              <a:rPr lang="en-US" sz="2400" dirty="0" smtClean="0"/>
              <a:t> – transplantation </a:t>
            </a:r>
          </a:p>
          <a:p>
            <a:endParaRPr lang="en-US" sz="2400" dirty="0"/>
          </a:p>
        </p:txBody>
      </p:sp>
      <p:sp>
        <p:nvSpPr>
          <p:cNvPr id="5" name="Symbol zastępczy numeru slajdu 4"/>
          <p:cNvSpPr>
            <a:spLocks noGrp="1"/>
          </p:cNvSpPr>
          <p:nvPr>
            <p:ph type="sldNum" sz="quarter" idx="12"/>
          </p:nvPr>
        </p:nvSpPr>
        <p:spPr/>
        <p:txBody>
          <a:bodyPr/>
          <a:lstStyle/>
          <a:p>
            <a:fld id="{3DF6E4EE-2288-46CF-8D42-76D1A3DD5BAE}" type="slidenum">
              <a:rPr lang="pl-PL" smtClean="0"/>
              <a:t>6</a:t>
            </a:fld>
            <a:endParaRPr lang="pl-PL"/>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9406" y="3068961"/>
            <a:ext cx="2724732"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Dowolny kształt 41"/>
          <p:cNvSpPr/>
          <p:nvPr/>
        </p:nvSpPr>
        <p:spPr>
          <a:xfrm>
            <a:off x="6516231" y="5326400"/>
            <a:ext cx="800929" cy="723241"/>
          </a:xfrm>
          <a:custGeom>
            <a:avLst/>
            <a:gdLst>
              <a:gd name="connsiteX0" fmla="*/ 212490 w 800929"/>
              <a:gd name="connsiteY0" fmla="*/ 82176 h 723241"/>
              <a:gd name="connsiteX1" fmla="*/ 113430 w 800929"/>
              <a:gd name="connsiteY1" fmla="*/ 74556 h 723241"/>
              <a:gd name="connsiteX2" fmla="*/ 37230 w 800929"/>
              <a:gd name="connsiteY2" fmla="*/ 135516 h 723241"/>
              <a:gd name="connsiteX3" fmla="*/ 6750 w 800929"/>
              <a:gd name="connsiteY3" fmla="*/ 287916 h 723241"/>
              <a:gd name="connsiteX4" fmla="*/ 14370 w 800929"/>
              <a:gd name="connsiteY4" fmla="*/ 562236 h 723241"/>
              <a:gd name="connsiteX5" fmla="*/ 151530 w 800929"/>
              <a:gd name="connsiteY5" fmla="*/ 676536 h 723241"/>
              <a:gd name="connsiteX6" fmla="*/ 425850 w 800929"/>
              <a:gd name="connsiteY6" fmla="*/ 722256 h 723241"/>
              <a:gd name="connsiteX7" fmla="*/ 646830 w 800929"/>
              <a:gd name="connsiteY7" fmla="*/ 638436 h 723241"/>
              <a:gd name="connsiteX8" fmla="*/ 799230 w 800929"/>
              <a:gd name="connsiteY8" fmla="*/ 394596 h 723241"/>
              <a:gd name="connsiteX9" fmla="*/ 715410 w 800929"/>
              <a:gd name="connsiteY9" fmla="*/ 150756 h 723241"/>
              <a:gd name="connsiteX10" fmla="*/ 517290 w 800929"/>
              <a:gd name="connsiteY10" fmla="*/ 13596 h 723241"/>
              <a:gd name="connsiteX11" fmla="*/ 311550 w 800929"/>
              <a:gd name="connsiteY11" fmla="*/ 13596 h 723241"/>
              <a:gd name="connsiteX12" fmla="*/ 82950 w 800929"/>
              <a:gd name="connsiteY12" fmla="*/ 89796 h 723241"/>
              <a:gd name="connsiteX13" fmla="*/ 105810 w 800929"/>
              <a:gd name="connsiteY13" fmla="*/ 74556 h 723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0929" h="723241">
                <a:moveTo>
                  <a:pt x="212490" y="82176"/>
                </a:moveTo>
                <a:cubicBezTo>
                  <a:pt x="177565" y="73921"/>
                  <a:pt x="142640" y="65666"/>
                  <a:pt x="113430" y="74556"/>
                </a:cubicBezTo>
                <a:cubicBezTo>
                  <a:pt x="84220" y="83446"/>
                  <a:pt x="55010" y="99956"/>
                  <a:pt x="37230" y="135516"/>
                </a:cubicBezTo>
                <a:cubicBezTo>
                  <a:pt x="19450" y="171076"/>
                  <a:pt x="10560" y="216796"/>
                  <a:pt x="6750" y="287916"/>
                </a:cubicBezTo>
                <a:cubicBezTo>
                  <a:pt x="2940" y="359036"/>
                  <a:pt x="-9760" y="497466"/>
                  <a:pt x="14370" y="562236"/>
                </a:cubicBezTo>
                <a:cubicBezTo>
                  <a:pt x="38500" y="627006"/>
                  <a:pt x="82950" y="649866"/>
                  <a:pt x="151530" y="676536"/>
                </a:cubicBezTo>
                <a:cubicBezTo>
                  <a:pt x="220110" y="703206"/>
                  <a:pt x="343300" y="728606"/>
                  <a:pt x="425850" y="722256"/>
                </a:cubicBezTo>
                <a:cubicBezTo>
                  <a:pt x="508400" y="715906"/>
                  <a:pt x="584600" y="693046"/>
                  <a:pt x="646830" y="638436"/>
                </a:cubicBezTo>
                <a:cubicBezTo>
                  <a:pt x="709060" y="583826"/>
                  <a:pt x="787800" y="475876"/>
                  <a:pt x="799230" y="394596"/>
                </a:cubicBezTo>
                <a:cubicBezTo>
                  <a:pt x="810660" y="313316"/>
                  <a:pt x="762400" y="214256"/>
                  <a:pt x="715410" y="150756"/>
                </a:cubicBezTo>
                <a:cubicBezTo>
                  <a:pt x="668420" y="87256"/>
                  <a:pt x="584600" y="36456"/>
                  <a:pt x="517290" y="13596"/>
                </a:cubicBezTo>
                <a:cubicBezTo>
                  <a:pt x="449980" y="-9264"/>
                  <a:pt x="383940" y="896"/>
                  <a:pt x="311550" y="13596"/>
                </a:cubicBezTo>
                <a:cubicBezTo>
                  <a:pt x="239160" y="26296"/>
                  <a:pt x="117240" y="79636"/>
                  <a:pt x="82950" y="89796"/>
                </a:cubicBezTo>
                <a:cubicBezTo>
                  <a:pt x="48660" y="99956"/>
                  <a:pt x="77235" y="87256"/>
                  <a:pt x="105810" y="74556"/>
                </a:cubicBezTo>
              </a:path>
            </a:pathLst>
          </a:cu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smtClean="0"/>
              <a:t>Cell</a:t>
            </a:r>
            <a:endParaRPr lang="pl-PL" dirty="0"/>
          </a:p>
        </p:txBody>
      </p:sp>
      <p:sp>
        <p:nvSpPr>
          <p:cNvPr id="43" name="Dowolny kształt 42"/>
          <p:cNvSpPr/>
          <p:nvPr/>
        </p:nvSpPr>
        <p:spPr>
          <a:xfrm>
            <a:off x="6454548" y="5263515"/>
            <a:ext cx="900988" cy="843244"/>
          </a:xfrm>
          <a:custGeom>
            <a:avLst/>
            <a:gdLst>
              <a:gd name="connsiteX0" fmla="*/ 487533 w 900988"/>
              <a:gd name="connsiteY0" fmla="*/ 281 h 843244"/>
              <a:gd name="connsiteX1" fmla="*/ 236073 w 900988"/>
              <a:gd name="connsiteY1" fmla="*/ 61241 h 843244"/>
              <a:gd name="connsiteX2" fmla="*/ 45573 w 900988"/>
              <a:gd name="connsiteY2" fmla="*/ 175541 h 843244"/>
              <a:gd name="connsiteX3" fmla="*/ 7473 w 900988"/>
              <a:gd name="connsiteY3" fmla="*/ 564161 h 843244"/>
              <a:gd name="connsiteX4" fmla="*/ 159873 w 900988"/>
              <a:gd name="connsiteY4" fmla="*/ 777521 h 843244"/>
              <a:gd name="connsiteX5" fmla="*/ 578973 w 900988"/>
              <a:gd name="connsiteY5" fmla="*/ 830861 h 843244"/>
              <a:gd name="connsiteX6" fmla="*/ 868533 w 900988"/>
              <a:gd name="connsiteY6" fmla="*/ 571781 h 843244"/>
              <a:gd name="connsiteX7" fmla="*/ 876153 w 900988"/>
              <a:gd name="connsiteY7" fmla="*/ 289841 h 843244"/>
              <a:gd name="connsiteX8" fmla="*/ 708513 w 900988"/>
              <a:gd name="connsiteY8" fmla="*/ 84101 h 843244"/>
              <a:gd name="connsiteX9" fmla="*/ 487533 w 900988"/>
              <a:gd name="connsiteY9" fmla="*/ 281 h 843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0988" h="843244">
                <a:moveTo>
                  <a:pt x="487533" y="281"/>
                </a:moveTo>
                <a:cubicBezTo>
                  <a:pt x="408793" y="-3529"/>
                  <a:pt x="309733" y="32031"/>
                  <a:pt x="236073" y="61241"/>
                </a:cubicBezTo>
                <a:cubicBezTo>
                  <a:pt x="162413" y="90451"/>
                  <a:pt x="83673" y="91721"/>
                  <a:pt x="45573" y="175541"/>
                </a:cubicBezTo>
                <a:cubicBezTo>
                  <a:pt x="7473" y="259361"/>
                  <a:pt x="-11577" y="463831"/>
                  <a:pt x="7473" y="564161"/>
                </a:cubicBezTo>
                <a:cubicBezTo>
                  <a:pt x="26523" y="664491"/>
                  <a:pt x="64623" y="733071"/>
                  <a:pt x="159873" y="777521"/>
                </a:cubicBezTo>
                <a:cubicBezTo>
                  <a:pt x="255123" y="821971"/>
                  <a:pt x="460863" y="865151"/>
                  <a:pt x="578973" y="830861"/>
                </a:cubicBezTo>
                <a:cubicBezTo>
                  <a:pt x="697083" y="796571"/>
                  <a:pt x="819003" y="661951"/>
                  <a:pt x="868533" y="571781"/>
                </a:cubicBezTo>
                <a:cubicBezTo>
                  <a:pt x="918063" y="481611"/>
                  <a:pt x="902823" y="371121"/>
                  <a:pt x="876153" y="289841"/>
                </a:cubicBezTo>
                <a:cubicBezTo>
                  <a:pt x="849483" y="208561"/>
                  <a:pt x="777093" y="131091"/>
                  <a:pt x="708513" y="84101"/>
                </a:cubicBezTo>
                <a:cubicBezTo>
                  <a:pt x="639933" y="37111"/>
                  <a:pt x="566273" y="4091"/>
                  <a:pt x="487533" y="281"/>
                </a:cubicBezTo>
                <a:close/>
              </a:path>
            </a:pathLst>
          </a:cu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l-PL"/>
          </a:p>
        </p:txBody>
      </p:sp>
      <p:sp>
        <p:nvSpPr>
          <p:cNvPr id="44" name="Dowolny kształt 43"/>
          <p:cNvSpPr/>
          <p:nvPr/>
        </p:nvSpPr>
        <p:spPr>
          <a:xfrm>
            <a:off x="6418405" y="5218757"/>
            <a:ext cx="973273" cy="932759"/>
          </a:xfrm>
          <a:custGeom>
            <a:avLst/>
            <a:gdLst>
              <a:gd name="connsiteX0" fmla="*/ 487533 w 900988"/>
              <a:gd name="connsiteY0" fmla="*/ 281 h 843244"/>
              <a:gd name="connsiteX1" fmla="*/ 236073 w 900988"/>
              <a:gd name="connsiteY1" fmla="*/ 61241 h 843244"/>
              <a:gd name="connsiteX2" fmla="*/ 45573 w 900988"/>
              <a:gd name="connsiteY2" fmla="*/ 175541 h 843244"/>
              <a:gd name="connsiteX3" fmla="*/ 7473 w 900988"/>
              <a:gd name="connsiteY3" fmla="*/ 564161 h 843244"/>
              <a:gd name="connsiteX4" fmla="*/ 159873 w 900988"/>
              <a:gd name="connsiteY4" fmla="*/ 777521 h 843244"/>
              <a:gd name="connsiteX5" fmla="*/ 578973 w 900988"/>
              <a:gd name="connsiteY5" fmla="*/ 830861 h 843244"/>
              <a:gd name="connsiteX6" fmla="*/ 868533 w 900988"/>
              <a:gd name="connsiteY6" fmla="*/ 571781 h 843244"/>
              <a:gd name="connsiteX7" fmla="*/ 876153 w 900988"/>
              <a:gd name="connsiteY7" fmla="*/ 289841 h 843244"/>
              <a:gd name="connsiteX8" fmla="*/ 708513 w 900988"/>
              <a:gd name="connsiteY8" fmla="*/ 84101 h 843244"/>
              <a:gd name="connsiteX9" fmla="*/ 487533 w 900988"/>
              <a:gd name="connsiteY9" fmla="*/ 281 h 843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0988" h="843244">
                <a:moveTo>
                  <a:pt x="487533" y="281"/>
                </a:moveTo>
                <a:cubicBezTo>
                  <a:pt x="408793" y="-3529"/>
                  <a:pt x="309733" y="32031"/>
                  <a:pt x="236073" y="61241"/>
                </a:cubicBezTo>
                <a:cubicBezTo>
                  <a:pt x="162413" y="90451"/>
                  <a:pt x="83673" y="91721"/>
                  <a:pt x="45573" y="175541"/>
                </a:cubicBezTo>
                <a:cubicBezTo>
                  <a:pt x="7473" y="259361"/>
                  <a:pt x="-11577" y="463831"/>
                  <a:pt x="7473" y="564161"/>
                </a:cubicBezTo>
                <a:cubicBezTo>
                  <a:pt x="26523" y="664491"/>
                  <a:pt x="64623" y="733071"/>
                  <a:pt x="159873" y="777521"/>
                </a:cubicBezTo>
                <a:cubicBezTo>
                  <a:pt x="255123" y="821971"/>
                  <a:pt x="460863" y="865151"/>
                  <a:pt x="578973" y="830861"/>
                </a:cubicBezTo>
                <a:cubicBezTo>
                  <a:pt x="697083" y="796571"/>
                  <a:pt x="819003" y="661951"/>
                  <a:pt x="868533" y="571781"/>
                </a:cubicBezTo>
                <a:cubicBezTo>
                  <a:pt x="918063" y="481611"/>
                  <a:pt x="902823" y="371121"/>
                  <a:pt x="876153" y="289841"/>
                </a:cubicBezTo>
                <a:cubicBezTo>
                  <a:pt x="849483" y="208561"/>
                  <a:pt x="777093" y="131091"/>
                  <a:pt x="708513" y="84101"/>
                </a:cubicBezTo>
                <a:cubicBezTo>
                  <a:pt x="639933" y="37111"/>
                  <a:pt x="566273" y="4091"/>
                  <a:pt x="487533" y="281"/>
                </a:cubicBezTo>
                <a:close/>
              </a:path>
            </a:pathLst>
          </a:custGeom>
          <a:noFill/>
          <a:ln>
            <a:solidFill>
              <a:srgbClr val="92D05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a:p>
        </p:txBody>
      </p:sp>
      <p:sp>
        <p:nvSpPr>
          <p:cNvPr id="45" name="Dowolny kształt 44"/>
          <p:cNvSpPr/>
          <p:nvPr/>
        </p:nvSpPr>
        <p:spPr>
          <a:xfrm>
            <a:off x="6379129" y="5187314"/>
            <a:ext cx="1045281" cy="995644"/>
          </a:xfrm>
          <a:custGeom>
            <a:avLst/>
            <a:gdLst>
              <a:gd name="connsiteX0" fmla="*/ 487533 w 900988"/>
              <a:gd name="connsiteY0" fmla="*/ 281 h 843244"/>
              <a:gd name="connsiteX1" fmla="*/ 236073 w 900988"/>
              <a:gd name="connsiteY1" fmla="*/ 61241 h 843244"/>
              <a:gd name="connsiteX2" fmla="*/ 45573 w 900988"/>
              <a:gd name="connsiteY2" fmla="*/ 175541 h 843244"/>
              <a:gd name="connsiteX3" fmla="*/ 7473 w 900988"/>
              <a:gd name="connsiteY3" fmla="*/ 564161 h 843244"/>
              <a:gd name="connsiteX4" fmla="*/ 159873 w 900988"/>
              <a:gd name="connsiteY4" fmla="*/ 777521 h 843244"/>
              <a:gd name="connsiteX5" fmla="*/ 578973 w 900988"/>
              <a:gd name="connsiteY5" fmla="*/ 830861 h 843244"/>
              <a:gd name="connsiteX6" fmla="*/ 868533 w 900988"/>
              <a:gd name="connsiteY6" fmla="*/ 571781 h 843244"/>
              <a:gd name="connsiteX7" fmla="*/ 876153 w 900988"/>
              <a:gd name="connsiteY7" fmla="*/ 289841 h 843244"/>
              <a:gd name="connsiteX8" fmla="*/ 708513 w 900988"/>
              <a:gd name="connsiteY8" fmla="*/ 84101 h 843244"/>
              <a:gd name="connsiteX9" fmla="*/ 487533 w 900988"/>
              <a:gd name="connsiteY9" fmla="*/ 281 h 843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0988" h="843244">
                <a:moveTo>
                  <a:pt x="487533" y="281"/>
                </a:moveTo>
                <a:cubicBezTo>
                  <a:pt x="408793" y="-3529"/>
                  <a:pt x="309733" y="32031"/>
                  <a:pt x="236073" y="61241"/>
                </a:cubicBezTo>
                <a:cubicBezTo>
                  <a:pt x="162413" y="90451"/>
                  <a:pt x="83673" y="91721"/>
                  <a:pt x="45573" y="175541"/>
                </a:cubicBezTo>
                <a:cubicBezTo>
                  <a:pt x="7473" y="259361"/>
                  <a:pt x="-11577" y="463831"/>
                  <a:pt x="7473" y="564161"/>
                </a:cubicBezTo>
                <a:cubicBezTo>
                  <a:pt x="26523" y="664491"/>
                  <a:pt x="64623" y="733071"/>
                  <a:pt x="159873" y="777521"/>
                </a:cubicBezTo>
                <a:cubicBezTo>
                  <a:pt x="255123" y="821971"/>
                  <a:pt x="460863" y="865151"/>
                  <a:pt x="578973" y="830861"/>
                </a:cubicBezTo>
                <a:cubicBezTo>
                  <a:pt x="697083" y="796571"/>
                  <a:pt x="819003" y="661951"/>
                  <a:pt x="868533" y="571781"/>
                </a:cubicBezTo>
                <a:cubicBezTo>
                  <a:pt x="918063" y="481611"/>
                  <a:pt x="902823" y="371121"/>
                  <a:pt x="876153" y="289841"/>
                </a:cubicBezTo>
                <a:cubicBezTo>
                  <a:pt x="849483" y="208561"/>
                  <a:pt x="777093" y="131091"/>
                  <a:pt x="708513" y="84101"/>
                </a:cubicBezTo>
                <a:cubicBezTo>
                  <a:pt x="639933" y="37111"/>
                  <a:pt x="566273" y="4091"/>
                  <a:pt x="487533" y="281"/>
                </a:cubicBezTo>
                <a:close/>
              </a:path>
            </a:pathLst>
          </a:cu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l-PL"/>
          </a:p>
        </p:txBody>
      </p:sp>
      <p:sp>
        <p:nvSpPr>
          <p:cNvPr id="46" name="Dowolny kształt 45"/>
          <p:cNvSpPr/>
          <p:nvPr/>
        </p:nvSpPr>
        <p:spPr>
          <a:xfrm>
            <a:off x="6356085" y="5135568"/>
            <a:ext cx="1116124" cy="1080120"/>
          </a:xfrm>
          <a:custGeom>
            <a:avLst/>
            <a:gdLst>
              <a:gd name="connsiteX0" fmla="*/ 487533 w 900988"/>
              <a:gd name="connsiteY0" fmla="*/ 281 h 843244"/>
              <a:gd name="connsiteX1" fmla="*/ 236073 w 900988"/>
              <a:gd name="connsiteY1" fmla="*/ 61241 h 843244"/>
              <a:gd name="connsiteX2" fmla="*/ 45573 w 900988"/>
              <a:gd name="connsiteY2" fmla="*/ 175541 h 843244"/>
              <a:gd name="connsiteX3" fmla="*/ 7473 w 900988"/>
              <a:gd name="connsiteY3" fmla="*/ 564161 h 843244"/>
              <a:gd name="connsiteX4" fmla="*/ 159873 w 900988"/>
              <a:gd name="connsiteY4" fmla="*/ 777521 h 843244"/>
              <a:gd name="connsiteX5" fmla="*/ 578973 w 900988"/>
              <a:gd name="connsiteY5" fmla="*/ 830861 h 843244"/>
              <a:gd name="connsiteX6" fmla="*/ 868533 w 900988"/>
              <a:gd name="connsiteY6" fmla="*/ 571781 h 843244"/>
              <a:gd name="connsiteX7" fmla="*/ 876153 w 900988"/>
              <a:gd name="connsiteY7" fmla="*/ 289841 h 843244"/>
              <a:gd name="connsiteX8" fmla="*/ 708513 w 900988"/>
              <a:gd name="connsiteY8" fmla="*/ 84101 h 843244"/>
              <a:gd name="connsiteX9" fmla="*/ 487533 w 900988"/>
              <a:gd name="connsiteY9" fmla="*/ 281 h 843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0988" h="843244">
                <a:moveTo>
                  <a:pt x="487533" y="281"/>
                </a:moveTo>
                <a:cubicBezTo>
                  <a:pt x="408793" y="-3529"/>
                  <a:pt x="309733" y="32031"/>
                  <a:pt x="236073" y="61241"/>
                </a:cubicBezTo>
                <a:cubicBezTo>
                  <a:pt x="162413" y="90451"/>
                  <a:pt x="83673" y="91721"/>
                  <a:pt x="45573" y="175541"/>
                </a:cubicBezTo>
                <a:cubicBezTo>
                  <a:pt x="7473" y="259361"/>
                  <a:pt x="-11577" y="463831"/>
                  <a:pt x="7473" y="564161"/>
                </a:cubicBezTo>
                <a:cubicBezTo>
                  <a:pt x="26523" y="664491"/>
                  <a:pt x="64623" y="733071"/>
                  <a:pt x="159873" y="777521"/>
                </a:cubicBezTo>
                <a:cubicBezTo>
                  <a:pt x="255123" y="821971"/>
                  <a:pt x="460863" y="865151"/>
                  <a:pt x="578973" y="830861"/>
                </a:cubicBezTo>
                <a:cubicBezTo>
                  <a:pt x="697083" y="796571"/>
                  <a:pt x="819003" y="661951"/>
                  <a:pt x="868533" y="571781"/>
                </a:cubicBezTo>
                <a:cubicBezTo>
                  <a:pt x="918063" y="481611"/>
                  <a:pt x="902823" y="371121"/>
                  <a:pt x="876153" y="289841"/>
                </a:cubicBezTo>
                <a:cubicBezTo>
                  <a:pt x="849483" y="208561"/>
                  <a:pt x="777093" y="131091"/>
                  <a:pt x="708513" y="84101"/>
                </a:cubicBezTo>
                <a:cubicBezTo>
                  <a:pt x="639933" y="37111"/>
                  <a:pt x="566273" y="4091"/>
                  <a:pt x="487533" y="281"/>
                </a:cubicBezTo>
                <a:close/>
              </a:path>
            </a:pathLst>
          </a:custGeom>
          <a:noFill/>
          <a:ln>
            <a:solidFill>
              <a:srgbClr val="92D05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a:p>
        </p:txBody>
      </p:sp>
      <p:grpSp>
        <p:nvGrpSpPr>
          <p:cNvPr id="56" name="Grupa 55"/>
          <p:cNvGrpSpPr/>
          <p:nvPr/>
        </p:nvGrpSpPr>
        <p:grpSpPr>
          <a:xfrm>
            <a:off x="7544216" y="4961680"/>
            <a:ext cx="155811" cy="155197"/>
            <a:chOff x="6936469" y="4905164"/>
            <a:chExt cx="155811" cy="155197"/>
          </a:xfrm>
        </p:grpSpPr>
        <p:cxnSp>
          <p:nvCxnSpPr>
            <p:cNvPr id="48" name="Łącznik prostoliniowy 47"/>
            <p:cNvCxnSpPr/>
            <p:nvPr/>
          </p:nvCxnSpPr>
          <p:spPr>
            <a:xfrm flipV="1">
              <a:off x="6936469" y="4977172"/>
              <a:ext cx="83803" cy="83189"/>
            </a:xfrm>
            <a:prstGeom prst="line">
              <a:avLst/>
            </a:prstGeom>
            <a:ln/>
          </p:spPr>
          <p:style>
            <a:lnRef idx="2">
              <a:schemeClr val="accent6"/>
            </a:lnRef>
            <a:fillRef idx="0">
              <a:schemeClr val="accent6"/>
            </a:fillRef>
            <a:effectRef idx="1">
              <a:schemeClr val="accent6"/>
            </a:effectRef>
            <a:fontRef idx="minor">
              <a:schemeClr val="tx1"/>
            </a:fontRef>
          </p:style>
        </p:cxnSp>
        <p:cxnSp>
          <p:nvCxnSpPr>
            <p:cNvPr id="50" name="Łącznik prostoliniowy 49"/>
            <p:cNvCxnSpPr/>
            <p:nvPr/>
          </p:nvCxnSpPr>
          <p:spPr>
            <a:xfrm flipV="1">
              <a:off x="7020272" y="4905164"/>
              <a:ext cx="0" cy="72008"/>
            </a:xfrm>
            <a:prstGeom prst="line">
              <a:avLst/>
            </a:prstGeom>
          </p:spPr>
          <p:style>
            <a:lnRef idx="2">
              <a:schemeClr val="accent6"/>
            </a:lnRef>
            <a:fillRef idx="0">
              <a:schemeClr val="accent6"/>
            </a:fillRef>
            <a:effectRef idx="1">
              <a:schemeClr val="accent6"/>
            </a:effectRef>
            <a:fontRef idx="minor">
              <a:schemeClr val="tx1"/>
            </a:fontRef>
          </p:style>
        </p:cxnSp>
        <p:cxnSp>
          <p:nvCxnSpPr>
            <p:cNvPr id="51" name="Łącznik prostoliniowy 50"/>
            <p:cNvCxnSpPr/>
            <p:nvPr/>
          </p:nvCxnSpPr>
          <p:spPr>
            <a:xfrm>
              <a:off x="7020272" y="4977172"/>
              <a:ext cx="72008" cy="0"/>
            </a:xfrm>
            <a:prstGeom prst="line">
              <a:avLst/>
            </a:prstGeom>
          </p:spPr>
          <p:style>
            <a:lnRef idx="2">
              <a:schemeClr val="accent6"/>
            </a:lnRef>
            <a:fillRef idx="0">
              <a:schemeClr val="accent6"/>
            </a:fillRef>
            <a:effectRef idx="1">
              <a:schemeClr val="accent6"/>
            </a:effectRef>
            <a:fontRef idx="minor">
              <a:schemeClr val="tx1"/>
            </a:fontRef>
          </p:style>
        </p:cxnSp>
      </p:grpSp>
      <p:grpSp>
        <p:nvGrpSpPr>
          <p:cNvPr id="57" name="Grupa 56"/>
          <p:cNvGrpSpPr/>
          <p:nvPr/>
        </p:nvGrpSpPr>
        <p:grpSpPr>
          <a:xfrm>
            <a:off x="7696616" y="5114080"/>
            <a:ext cx="155811" cy="155197"/>
            <a:chOff x="6936469" y="4905164"/>
            <a:chExt cx="155811" cy="155197"/>
          </a:xfrm>
        </p:grpSpPr>
        <p:cxnSp>
          <p:nvCxnSpPr>
            <p:cNvPr id="58" name="Łącznik prostoliniowy 57"/>
            <p:cNvCxnSpPr/>
            <p:nvPr/>
          </p:nvCxnSpPr>
          <p:spPr>
            <a:xfrm flipV="1">
              <a:off x="6936469" y="4977172"/>
              <a:ext cx="83803" cy="83189"/>
            </a:xfrm>
            <a:prstGeom prst="line">
              <a:avLst/>
            </a:prstGeom>
            <a:ln/>
          </p:spPr>
          <p:style>
            <a:lnRef idx="2">
              <a:schemeClr val="accent6"/>
            </a:lnRef>
            <a:fillRef idx="0">
              <a:schemeClr val="accent6"/>
            </a:fillRef>
            <a:effectRef idx="1">
              <a:schemeClr val="accent6"/>
            </a:effectRef>
            <a:fontRef idx="minor">
              <a:schemeClr val="tx1"/>
            </a:fontRef>
          </p:style>
        </p:cxnSp>
        <p:cxnSp>
          <p:nvCxnSpPr>
            <p:cNvPr id="59" name="Łącznik prostoliniowy 58"/>
            <p:cNvCxnSpPr/>
            <p:nvPr/>
          </p:nvCxnSpPr>
          <p:spPr>
            <a:xfrm flipV="1">
              <a:off x="7020272" y="4905164"/>
              <a:ext cx="0" cy="72008"/>
            </a:xfrm>
            <a:prstGeom prst="line">
              <a:avLst/>
            </a:prstGeom>
          </p:spPr>
          <p:style>
            <a:lnRef idx="2">
              <a:schemeClr val="accent6"/>
            </a:lnRef>
            <a:fillRef idx="0">
              <a:schemeClr val="accent6"/>
            </a:fillRef>
            <a:effectRef idx="1">
              <a:schemeClr val="accent6"/>
            </a:effectRef>
            <a:fontRef idx="minor">
              <a:schemeClr val="tx1"/>
            </a:fontRef>
          </p:style>
        </p:cxnSp>
        <p:cxnSp>
          <p:nvCxnSpPr>
            <p:cNvPr id="60" name="Łącznik prostoliniowy 59"/>
            <p:cNvCxnSpPr/>
            <p:nvPr/>
          </p:nvCxnSpPr>
          <p:spPr>
            <a:xfrm>
              <a:off x="7020272" y="4977172"/>
              <a:ext cx="72008" cy="0"/>
            </a:xfrm>
            <a:prstGeom prst="line">
              <a:avLst/>
            </a:prstGeom>
          </p:spPr>
          <p:style>
            <a:lnRef idx="2">
              <a:schemeClr val="accent6"/>
            </a:lnRef>
            <a:fillRef idx="0">
              <a:schemeClr val="accent6"/>
            </a:fillRef>
            <a:effectRef idx="1">
              <a:schemeClr val="accent6"/>
            </a:effectRef>
            <a:fontRef idx="minor">
              <a:schemeClr val="tx1"/>
            </a:fontRef>
          </p:style>
        </p:cxnSp>
      </p:grpSp>
      <p:grpSp>
        <p:nvGrpSpPr>
          <p:cNvPr id="61" name="Grupa 60"/>
          <p:cNvGrpSpPr/>
          <p:nvPr/>
        </p:nvGrpSpPr>
        <p:grpSpPr>
          <a:xfrm>
            <a:off x="7700027" y="4958883"/>
            <a:ext cx="155811" cy="155197"/>
            <a:chOff x="6936469" y="4905164"/>
            <a:chExt cx="155811" cy="155197"/>
          </a:xfrm>
        </p:grpSpPr>
        <p:cxnSp>
          <p:nvCxnSpPr>
            <p:cNvPr id="62" name="Łącznik prostoliniowy 61"/>
            <p:cNvCxnSpPr/>
            <p:nvPr/>
          </p:nvCxnSpPr>
          <p:spPr>
            <a:xfrm flipV="1">
              <a:off x="6936469" y="4977172"/>
              <a:ext cx="83803" cy="83189"/>
            </a:xfrm>
            <a:prstGeom prst="line">
              <a:avLst/>
            </a:prstGeom>
            <a:ln/>
          </p:spPr>
          <p:style>
            <a:lnRef idx="2">
              <a:schemeClr val="accent6"/>
            </a:lnRef>
            <a:fillRef idx="0">
              <a:schemeClr val="accent6"/>
            </a:fillRef>
            <a:effectRef idx="1">
              <a:schemeClr val="accent6"/>
            </a:effectRef>
            <a:fontRef idx="minor">
              <a:schemeClr val="tx1"/>
            </a:fontRef>
          </p:style>
        </p:cxnSp>
        <p:cxnSp>
          <p:nvCxnSpPr>
            <p:cNvPr id="63" name="Łącznik prostoliniowy 62"/>
            <p:cNvCxnSpPr/>
            <p:nvPr/>
          </p:nvCxnSpPr>
          <p:spPr>
            <a:xfrm flipV="1">
              <a:off x="7020272" y="4905164"/>
              <a:ext cx="0" cy="72008"/>
            </a:xfrm>
            <a:prstGeom prst="line">
              <a:avLst/>
            </a:prstGeom>
          </p:spPr>
          <p:style>
            <a:lnRef idx="2">
              <a:schemeClr val="accent6"/>
            </a:lnRef>
            <a:fillRef idx="0">
              <a:schemeClr val="accent6"/>
            </a:fillRef>
            <a:effectRef idx="1">
              <a:schemeClr val="accent6"/>
            </a:effectRef>
            <a:fontRef idx="minor">
              <a:schemeClr val="tx1"/>
            </a:fontRef>
          </p:style>
        </p:cxnSp>
        <p:cxnSp>
          <p:nvCxnSpPr>
            <p:cNvPr id="64" name="Łącznik prostoliniowy 63"/>
            <p:cNvCxnSpPr/>
            <p:nvPr/>
          </p:nvCxnSpPr>
          <p:spPr>
            <a:xfrm>
              <a:off x="7020272" y="4977172"/>
              <a:ext cx="72008" cy="0"/>
            </a:xfrm>
            <a:prstGeom prst="line">
              <a:avLst/>
            </a:prstGeom>
          </p:spPr>
          <p:style>
            <a:lnRef idx="2">
              <a:schemeClr val="accent6"/>
            </a:lnRef>
            <a:fillRef idx="0">
              <a:schemeClr val="accent6"/>
            </a:fillRef>
            <a:effectRef idx="1">
              <a:schemeClr val="accent6"/>
            </a:effectRef>
            <a:fontRef idx="minor">
              <a:schemeClr val="tx1"/>
            </a:fontRef>
          </p:style>
        </p:cxnSp>
      </p:grpSp>
      <p:sp>
        <p:nvSpPr>
          <p:cNvPr id="68" name="Strzałka zakrzywiona w prawo 67"/>
          <p:cNvSpPr/>
          <p:nvPr/>
        </p:nvSpPr>
        <p:spPr>
          <a:xfrm>
            <a:off x="7484003" y="5166728"/>
            <a:ext cx="180020" cy="360040"/>
          </a:xfrm>
          <a:prstGeom prst="curvedRightArrow">
            <a:avLst/>
          </a:prstGeom>
          <a:ln w="9525"/>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schemeClr val="tx1"/>
              </a:solidFill>
            </a:endParaRPr>
          </a:p>
        </p:txBody>
      </p:sp>
      <p:sp>
        <p:nvSpPr>
          <p:cNvPr id="69" name="Elipsa 68"/>
          <p:cNvSpPr/>
          <p:nvPr/>
        </p:nvSpPr>
        <p:spPr>
          <a:xfrm>
            <a:off x="6212069" y="5227682"/>
            <a:ext cx="45719" cy="45719"/>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pl-PL"/>
          </a:p>
        </p:txBody>
      </p:sp>
      <p:sp>
        <p:nvSpPr>
          <p:cNvPr id="70" name="Elipsa 69"/>
          <p:cNvSpPr/>
          <p:nvPr/>
        </p:nvSpPr>
        <p:spPr>
          <a:xfrm>
            <a:off x="6117201" y="5166728"/>
            <a:ext cx="45719" cy="45719"/>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pl-PL"/>
          </a:p>
        </p:txBody>
      </p:sp>
      <p:sp>
        <p:nvSpPr>
          <p:cNvPr id="71" name="Elipsa 70"/>
          <p:cNvSpPr/>
          <p:nvPr/>
        </p:nvSpPr>
        <p:spPr>
          <a:xfrm>
            <a:off x="6070131" y="5234962"/>
            <a:ext cx="45719" cy="45719"/>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pl-PL"/>
          </a:p>
        </p:txBody>
      </p:sp>
      <p:sp>
        <p:nvSpPr>
          <p:cNvPr id="72" name="Elipsa 71"/>
          <p:cNvSpPr/>
          <p:nvPr/>
        </p:nvSpPr>
        <p:spPr>
          <a:xfrm>
            <a:off x="6140061" y="5280681"/>
            <a:ext cx="45719" cy="45719"/>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pl-PL"/>
          </a:p>
        </p:txBody>
      </p:sp>
      <p:cxnSp>
        <p:nvCxnSpPr>
          <p:cNvPr id="74" name="Łącznik prosty ze strzałką 73"/>
          <p:cNvCxnSpPr/>
          <p:nvPr/>
        </p:nvCxnSpPr>
        <p:spPr>
          <a:xfrm>
            <a:off x="6257787" y="5290897"/>
            <a:ext cx="458337" cy="2640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6" name="Łącznik prosty ze strzałką 75"/>
          <p:cNvCxnSpPr/>
          <p:nvPr/>
        </p:nvCxnSpPr>
        <p:spPr>
          <a:xfrm flipH="1" flipV="1">
            <a:off x="6212069" y="5346748"/>
            <a:ext cx="432048" cy="25687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5122" name="Picture 2" descr="http://www.capsulution.com/typo3temp/pics/d3e64a243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4104" y="1470521"/>
            <a:ext cx="1941648" cy="1133776"/>
          </a:xfrm>
          <a:prstGeom prst="rect">
            <a:avLst/>
          </a:prstGeom>
          <a:noFill/>
          <a:extLst>
            <a:ext uri="{909E8E84-426E-40DD-AFC4-6F175D3DCCD1}">
              <a14:hiddenFill xmlns:a14="http://schemas.microsoft.com/office/drawing/2010/main">
                <a:solidFill>
                  <a:srgbClr val="FFFFFF"/>
                </a:solidFill>
              </a14:hiddenFill>
            </a:ext>
          </a:extLst>
        </p:spPr>
      </p:pic>
      <p:sp>
        <p:nvSpPr>
          <p:cNvPr id="77" name="pole tekstowe 76"/>
          <p:cNvSpPr txBox="1"/>
          <p:nvPr/>
        </p:nvSpPr>
        <p:spPr>
          <a:xfrm>
            <a:off x="7269320" y="2037409"/>
            <a:ext cx="1874680" cy="461665"/>
          </a:xfrm>
          <a:prstGeom prst="rect">
            <a:avLst/>
          </a:prstGeom>
          <a:noFill/>
        </p:spPr>
        <p:txBody>
          <a:bodyPr wrap="none" rtlCol="0">
            <a:spAutoFit/>
          </a:bodyPr>
          <a:lstStyle/>
          <a:p>
            <a:r>
              <a:rPr lang="pl-PL" sz="2400" dirty="0" err="1" smtClean="0"/>
              <a:t>Capsulation</a:t>
            </a:r>
            <a:r>
              <a:rPr lang="pl-PL" sz="2400" dirty="0" smtClean="0"/>
              <a:t>®</a:t>
            </a:r>
            <a:endParaRPr lang="pl-PL" sz="2400" dirty="0"/>
          </a:p>
        </p:txBody>
      </p:sp>
      <p:sp>
        <p:nvSpPr>
          <p:cNvPr id="79" name="pole tekstowe 78"/>
          <p:cNvSpPr txBox="1"/>
          <p:nvPr/>
        </p:nvSpPr>
        <p:spPr>
          <a:xfrm>
            <a:off x="7106134" y="3978471"/>
            <a:ext cx="2037866" cy="461665"/>
          </a:xfrm>
          <a:prstGeom prst="rect">
            <a:avLst/>
          </a:prstGeom>
          <a:noFill/>
        </p:spPr>
        <p:txBody>
          <a:bodyPr wrap="none" rtlCol="0">
            <a:spAutoFit/>
          </a:bodyPr>
          <a:lstStyle/>
          <a:p>
            <a:r>
              <a:rPr lang="pl-PL" sz="2400" dirty="0" smtClean="0"/>
              <a:t>Balton® </a:t>
            </a:r>
            <a:r>
              <a:rPr lang="en-US" sz="2400" dirty="0" smtClean="0"/>
              <a:t>stents</a:t>
            </a:r>
            <a:endParaRPr lang="en-US" sz="2400" dirty="0"/>
          </a:p>
        </p:txBody>
      </p:sp>
      <p:grpSp>
        <p:nvGrpSpPr>
          <p:cNvPr id="81" name="Grupa 80"/>
          <p:cNvGrpSpPr/>
          <p:nvPr/>
        </p:nvGrpSpPr>
        <p:grpSpPr>
          <a:xfrm>
            <a:off x="144842" y="6361908"/>
            <a:ext cx="2539554" cy="508619"/>
            <a:chOff x="144842" y="6361908"/>
            <a:chExt cx="2539554" cy="508619"/>
          </a:xfrm>
        </p:grpSpPr>
        <p:pic>
          <p:nvPicPr>
            <p:cNvPr id="8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 name="Picture 6"/>
            <p:cNvPicPr>
              <a:picLocks noChangeAspect="1"/>
            </p:cNvPicPr>
            <p:nvPr/>
          </p:nvPicPr>
          <p:blipFill>
            <a:blip r:embed="rId5">
              <a:lum/>
              <a:alphaModFix/>
            </a:blip>
            <a:srcRect/>
            <a:stretch>
              <a:fillRect/>
            </a:stretch>
          </p:blipFill>
          <p:spPr>
            <a:xfrm>
              <a:off x="144842" y="6361908"/>
              <a:ext cx="427816" cy="469194"/>
            </a:xfrm>
            <a:prstGeom prst="rect">
              <a:avLst/>
            </a:prstGeom>
            <a:noFill/>
            <a:ln>
              <a:noFill/>
            </a:ln>
          </p:spPr>
        </p:pic>
        <p:pic>
          <p:nvPicPr>
            <p:cNvPr id="8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8" name="Łącznik prostoliniowy 7"/>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40" name="Łącznik prostoliniowy 39"/>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41"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spTree>
    <p:extLst>
      <p:ext uri="{BB962C8B-B14F-4D97-AF65-F5344CB8AC3E}">
        <p14:creationId xmlns:p14="http://schemas.microsoft.com/office/powerpoint/2010/main" val="5439763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0"/>
            <a:ext cx="8229600" cy="1143000"/>
          </a:xfrm>
        </p:spPr>
        <p:txBody>
          <a:bodyPr/>
          <a:lstStyle/>
          <a:p>
            <a:r>
              <a:rPr lang="en-US" dirty="0"/>
              <a:t>Atomic Force Microscopy </a:t>
            </a:r>
            <a:r>
              <a:rPr lang="pl-PL" dirty="0" smtClean="0"/>
              <a:t>of PEM</a:t>
            </a:r>
            <a:endParaRPr lang="pl-PL" dirty="0"/>
          </a:p>
        </p:txBody>
      </p:sp>
      <p:sp>
        <p:nvSpPr>
          <p:cNvPr id="5" name="Symbol zastępczy numeru slajdu 4"/>
          <p:cNvSpPr>
            <a:spLocks noGrp="1"/>
          </p:cNvSpPr>
          <p:nvPr>
            <p:ph type="sldNum" sz="quarter" idx="12"/>
          </p:nvPr>
        </p:nvSpPr>
        <p:spPr/>
        <p:txBody>
          <a:bodyPr/>
          <a:lstStyle/>
          <a:p>
            <a:fld id="{3DF6E4EE-2288-46CF-8D42-76D1A3DD5BAE}" type="slidenum">
              <a:rPr lang="pl-PL" smtClean="0"/>
              <a:t>7</a:t>
            </a:fld>
            <a:endParaRPr lang="pl-PL"/>
          </a:p>
        </p:txBody>
      </p:sp>
      <p:grpSp>
        <p:nvGrpSpPr>
          <p:cNvPr id="6" name="Grupa 5"/>
          <p:cNvGrpSpPr/>
          <p:nvPr/>
        </p:nvGrpSpPr>
        <p:grpSpPr>
          <a:xfrm>
            <a:off x="144842" y="6361908"/>
            <a:ext cx="2539554" cy="508619"/>
            <a:chOff x="144842" y="6361908"/>
            <a:chExt cx="2539554" cy="508619"/>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p:cNvPicPr>
            <p:nvPr/>
          </p:nvPicPr>
          <p:blipFill>
            <a:blip r:embed="rId4">
              <a:lum/>
              <a:alphaModFix/>
            </a:blip>
            <a:srcRect/>
            <a:stretch>
              <a:fillRect/>
            </a:stretch>
          </p:blipFill>
          <p:spPr>
            <a:xfrm>
              <a:off x="144842" y="6361908"/>
              <a:ext cx="427816" cy="469194"/>
            </a:xfrm>
            <a:prstGeom prst="rect">
              <a:avLst/>
            </a:prstGeom>
            <a:noFill/>
            <a:ln>
              <a:noFill/>
            </a:ln>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717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4877" y="1484784"/>
            <a:ext cx="3236459"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ole tekstowe 9"/>
          <p:cNvSpPr txBox="1"/>
          <p:nvPr/>
        </p:nvSpPr>
        <p:spPr>
          <a:xfrm>
            <a:off x="672048" y="4545124"/>
            <a:ext cx="3189656" cy="1569660"/>
          </a:xfrm>
          <a:prstGeom prst="rect">
            <a:avLst/>
          </a:prstGeom>
          <a:noFill/>
        </p:spPr>
        <p:txBody>
          <a:bodyPr wrap="none" rtlCol="0">
            <a:spAutoFit/>
          </a:bodyPr>
          <a:lstStyle/>
          <a:p>
            <a:r>
              <a:rPr lang="pl-PL" sz="2400" dirty="0" smtClean="0"/>
              <a:t>Top </a:t>
            </a:r>
            <a:r>
              <a:rPr lang="pl-PL" sz="2400" dirty="0" err="1" smtClean="0"/>
              <a:t>left</a:t>
            </a:r>
            <a:r>
              <a:rPr lang="pl-PL" sz="2400" dirty="0" smtClean="0"/>
              <a:t>: mika </a:t>
            </a:r>
            <a:r>
              <a:rPr lang="pl-PL" sz="2400" dirty="0" err="1" smtClean="0"/>
              <a:t>surface</a:t>
            </a:r>
            <a:endParaRPr lang="pl-PL" sz="2400" dirty="0" smtClean="0"/>
          </a:p>
          <a:p>
            <a:r>
              <a:rPr lang="pl-PL" sz="2400" dirty="0" smtClean="0"/>
              <a:t>Top </a:t>
            </a:r>
            <a:r>
              <a:rPr lang="pl-PL" sz="2400" dirty="0" err="1" smtClean="0"/>
              <a:t>right</a:t>
            </a:r>
            <a:r>
              <a:rPr lang="pl-PL" sz="2400" dirty="0" smtClean="0"/>
              <a:t>: PLL/PSS</a:t>
            </a:r>
          </a:p>
          <a:p>
            <a:r>
              <a:rPr lang="pl-PL" sz="2400" dirty="0" err="1" smtClean="0"/>
              <a:t>Bottom</a:t>
            </a:r>
            <a:r>
              <a:rPr lang="pl-PL" sz="2400" dirty="0" smtClean="0"/>
              <a:t> </a:t>
            </a:r>
            <a:r>
              <a:rPr lang="pl-PL" sz="2400" dirty="0" err="1" smtClean="0"/>
              <a:t>right</a:t>
            </a:r>
            <a:r>
              <a:rPr lang="pl-PL" sz="2400" dirty="0" smtClean="0"/>
              <a:t>: (PLL/PSS)</a:t>
            </a:r>
            <a:r>
              <a:rPr lang="pl-PL" sz="2400" baseline="-25000" dirty="0" smtClean="0"/>
              <a:t>5</a:t>
            </a:r>
            <a:endParaRPr lang="pl-PL" sz="2400" baseline="-25000" dirty="0"/>
          </a:p>
          <a:p>
            <a:endParaRPr lang="pl-PL" sz="2400" dirty="0"/>
          </a:p>
        </p:txBody>
      </p:sp>
      <p:cxnSp>
        <p:nvCxnSpPr>
          <p:cNvPr id="13" name="Łącznik prostoliniowy 12"/>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14" name="Łącznik prostoliniowy 13"/>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15"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pic>
        <p:nvPicPr>
          <p:cNvPr id="2048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8768" y="3954573"/>
            <a:ext cx="3144000"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00262" y="1420668"/>
            <a:ext cx="3091835"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27064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0"/>
            <a:ext cx="8229600" cy="1143000"/>
          </a:xfrm>
        </p:spPr>
        <p:txBody>
          <a:bodyPr/>
          <a:lstStyle/>
          <a:p>
            <a:r>
              <a:rPr lang="pl-PL" dirty="0" err="1" smtClean="0"/>
              <a:t>Nanolithography</a:t>
            </a:r>
            <a:r>
              <a:rPr lang="pl-PL" dirty="0" smtClean="0"/>
              <a:t> of PEM</a:t>
            </a:r>
            <a:endParaRPr lang="pl-PL" dirty="0"/>
          </a:p>
        </p:txBody>
      </p:sp>
      <p:sp>
        <p:nvSpPr>
          <p:cNvPr id="5" name="Symbol zastępczy numeru slajdu 4"/>
          <p:cNvSpPr>
            <a:spLocks noGrp="1"/>
          </p:cNvSpPr>
          <p:nvPr>
            <p:ph type="sldNum" sz="quarter" idx="12"/>
          </p:nvPr>
        </p:nvSpPr>
        <p:spPr/>
        <p:txBody>
          <a:bodyPr/>
          <a:lstStyle/>
          <a:p>
            <a:fld id="{3DF6E4EE-2288-46CF-8D42-76D1A3DD5BAE}" type="slidenum">
              <a:rPr lang="pl-PL" smtClean="0"/>
              <a:t>8</a:t>
            </a:fld>
            <a:endParaRPr lang="pl-PL"/>
          </a:p>
        </p:txBody>
      </p:sp>
      <p:pic>
        <p:nvPicPr>
          <p:cNvPr id="6" name="Picture 37"/>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81090" y="2759139"/>
            <a:ext cx="3838347" cy="210303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Łącznik prosty ze strzałką 7"/>
          <p:cNvCxnSpPr/>
          <p:nvPr/>
        </p:nvCxnSpPr>
        <p:spPr>
          <a:xfrm>
            <a:off x="6344605" y="2528888"/>
            <a:ext cx="0" cy="87891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mc:AlternateContent xmlns:mc="http://schemas.openxmlformats.org/markup-compatibility/2006" xmlns:a14="http://schemas.microsoft.com/office/drawing/2010/main">
        <mc:Choice Requires="a14">
          <p:sp>
            <p:nvSpPr>
              <p:cNvPr id="11" name="pole tekstowe 10"/>
              <p:cNvSpPr txBox="1"/>
              <p:nvPr/>
            </p:nvSpPr>
            <p:spPr>
              <a:xfrm>
                <a:off x="6350117" y="2181041"/>
                <a:ext cx="1614545" cy="830997"/>
              </a:xfrm>
              <a:prstGeom prst="rect">
                <a:avLst/>
              </a:prstGeom>
              <a:noFill/>
            </p:spPr>
            <p:txBody>
              <a:bodyPr wrap="none" rtlCol="0">
                <a:spAutoFit/>
              </a:bodyPr>
              <a:lstStyle/>
              <a:p>
                <a:r>
                  <a:rPr lang="pl-PL" sz="2400" dirty="0" smtClean="0"/>
                  <a:t>F</a:t>
                </a:r>
                <a:r>
                  <a:rPr lang="pl-PL" sz="2400" baseline="-25000" dirty="0" smtClean="0"/>
                  <a:t>2</a:t>
                </a:r>
                <a14:m>
                  <m:oMath xmlns:m="http://schemas.openxmlformats.org/officeDocument/2006/math">
                    <m:r>
                      <a:rPr lang="pl-PL" sz="2400" i="1">
                        <a:latin typeface="Cambria Math"/>
                        <a:ea typeface="Cambria Math"/>
                      </a:rPr>
                      <m:t>~</m:t>
                    </m:r>
                  </m:oMath>
                </a14:m>
                <a:r>
                  <a:rPr lang="pl-PL" sz="2400" dirty="0" smtClean="0"/>
                  <a:t>500 </a:t>
                </a:r>
                <a:r>
                  <a:rPr lang="pl-PL" sz="2400" dirty="0"/>
                  <a:t>nN </a:t>
                </a:r>
              </a:p>
              <a:p>
                <a:endParaRPr lang="pl-PL" sz="2400" dirty="0"/>
              </a:p>
            </p:txBody>
          </p:sp>
        </mc:Choice>
        <mc:Fallback xmlns="">
          <p:sp>
            <p:nvSpPr>
              <p:cNvPr id="11" name="pole tekstowe 10"/>
              <p:cNvSpPr txBox="1">
                <a:spLocks noRot="1" noChangeAspect="1" noMove="1" noResize="1" noEditPoints="1" noAdjustHandles="1" noChangeArrowheads="1" noChangeShapeType="1" noTextEdit="1"/>
              </p:cNvSpPr>
              <p:nvPr/>
            </p:nvSpPr>
            <p:spPr>
              <a:xfrm>
                <a:off x="6350117" y="2181041"/>
                <a:ext cx="1614545" cy="830997"/>
              </a:xfrm>
              <a:prstGeom prst="rect">
                <a:avLst/>
              </a:prstGeom>
              <a:blipFill rotWithShape="1">
                <a:blip r:embed="rId3"/>
                <a:stretch>
                  <a:fillRect l="-6038" t="-5882" r="-4906"/>
                </a:stretch>
              </a:blipFill>
            </p:spPr>
            <p:txBody>
              <a:bodyPr/>
              <a:lstStyle/>
              <a:p>
                <a:r>
                  <a:rPr lang="pl-PL">
                    <a:noFill/>
                  </a:rPr>
                  <a:t> </a:t>
                </a:r>
              </a:p>
            </p:txBody>
          </p:sp>
        </mc:Fallback>
      </mc:AlternateContent>
      <p:grpSp>
        <p:nvGrpSpPr>
          <p:cNvPr id="12" name="Grupa 11"/>
          <p:cNvGrpSpPr/>
          <p:nvPr/>
        </p:nvGrpSpPr>
        <p:grpSpPr>
          <a:xfrm>
            <a:off x="144842" y="6361908"/>
            <a:ext cx="2539554" cy="508619"/>
            <a:chOff x="144842" y="6361908"/>
            <a:chExt cx="2539554" cy="508619"/>
          </a:xfrm>
        </p:grpSpPr>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p:cNvPicPr>
              <a:picLocks noChangeAspect="1"/>
            </p:cNvPicPr>
            <p:nvPr/>
          </p:nvPicPr>
          <p:blipFill>
            <a:blip r:embed="rId5">
              <a:lum/>
              <a:alphaModFix/>
            </a:blip>
            <a:srcRect/>
            <a:stretch>
              <a:fillRect/>
            </a:stretch>
          </p:blipFill>
          <p:spPr>
            <a:xfrm>
              <a:off x="144842" y="6361908"/>
              <a:ext cx="427816" cy="469194"/>
            </a:xfrm>
            <a:prstGeom prst="rect">
              <a:avLst/>
            </a:prstGeom>
            <a:noFill/>
            <a:ln>
              <a:noFill/>
            </a:ln>
          </p:spPr>
        </p:pic>
        <p:pic>
          <p:nvPicPr>
            <p:cNvPr id="1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pole tekstowe 16"/>
          <p:cNvSpPr txBox="1"/>
          <p:nvPr/>
        </p:nvSpPr>
        <p:spPr>
          <a:xfrm>
            <a:off x="133984" y="4977172"/>
            <a:ext cx="8758496" cy="830997"/>
          </a:xfrm>
          <a:prstGeom prst="rect">
            <a:avLst/>
          </a:prstGeom>
          <a:noFill/>
        </p:spPr>
        <p:txBody>
          <a:bodyPr wrap="square" rtlCol="0">
            <a:spAutoFit/>
          </a:bodyPr>
          <a:lstStyle/>
          <a:p>
            <a:pPr algn="just"/>
            <a:r>
              <a:rPr lang="en-US" sz="2400" dirty="0" smtClean="0"/>
              <a:t>High-</a:t>
            </a:r>
            <a:r>
              <a:rPr lang="pl-PL" sz="2400" dirty="0" err="1" smtClean="0"/>
              <a:t>value</a:t>
            </a:r>
            <a:r>
              <a:rPr lang="en-US" sz="2400" dirty="0" smtClean="0"/>
              <a:t> force applied to a </a:t>
            </a:r>
            <a:r>
              <a:rPr lang="pl-PL" sz="2400" dirty="0" err="1" smtClean="0"/>
              <a:t>tip</a:t>
            </a:r>
            <a:r>
              <a:rPr lang="pl-PL" sz="2400" dirty="0" smtClean="0"/>
              <a:t> </a:t>
            </a:r>
            <a:r>
              <a:rPr lang="en-US" sz="2400" dirty="0" smtClean="0"/>
              <a:t>removes the soft organic deposit from the surface.</a:t>
            </a:r>
            <a:endParaRPr lang="en-US" sz="2400" dirty="0"/>
          </a:p>
        </p:txBody>
      </p:sp>
      <p:cxnSp>
        <p:nvCxnSpPr>
          <p:cNvPr id="16" name="Łącznik prostoliniowy 15"/>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21" name="Łącznik prostoliniowy 20"/>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18"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mc:AlternateContent xmlns:mc="http://schemas.openxmlformats.org/markup-compatibility/2006" xmlns:a14="http://schemas.microsoft.com/office/drawing/2010/main">
        <mc:Choice Requires="a14">
          <p:sp>
            <p:nvSpPr>
              <p:cNvPr id="23" name="pole tekstowe 22"/>
              <p:cNvSpPr txBox="1"/>
              <p:nvPr/>
            </p:nvSpPr>
            <p:spPr>
              <a:xfrm>
                <a:off x="1525613" y="1722003"/>
                <a:ext cx="1303562" cy="461665"/>
              </a:xfrm>
              <a:prstGeom prst="rect">
                <a:avLst/>
              </a:prstGeom>
              <a:noFill/>
            </p:spPr>
            <p:txBody>
              <a:bodyPr wrap="none" rtlCol="0">
                <a:spAutoFit/>
              </a:bodyPr>
              <a:lstStyle/>
              <a:p>
                <a:r>
                  <a:rPr lang="pl-PL" sz="2400" dirty="0" smtClean="0"/>
                  <a:t>F</a:t>
                </a:r>
                <a:r>
                  <a:rPr lang="pl-PL" sz="2400" baseline="-25000" dirty="0" smtClean="0"/>
                  <a:t>1</a:t>
                </a:r>
                <a14:m>
                  <m:oMath xmlns:m="http://schemas.openxmlformats.org/officeDocument/2006/math">
                    <m:r>
                      <a:rPr lang="pl-PL" sz="2400" i="1" smtClean="0">
                        <a:latin typeface="Cambria Math"/>
                        <a:ea typeface="Cambria Math"/>
                      </a:rPr>
                      <m:t>~</m:t>
                    </m:r>
                  </m:oMath>
                </a14:m>
                <a:r>
                  <a:rPr lang="pl-PL" sz="2400" dirty="0" smtClean="0"/>
                  <a:t>1 nN </a:t>
                </a:r>
                <a:endParaRPr lang="pl-PL" sz="2400" dirty="0"/>
              </a:p>
            </p:txBody>
          </p:sp>
        </mc:Choice>
        <mc:Fallback xmlns="">
          <p:sp>
            <p:nvSpPr>
              <p:cNvPr id="23" name="pole tekstowe 22"/>
              <p:cNvSpPr txBox="1">
                <a:spLocks noRot="1" noChangeAspect="1" noMove="1" noResize="1" noEditPoints="1" noAdjustHandles="1" noChangeArrowheads="1" noChangeShapeType="1" noTextEdit="1"/>
              </p:cNvSpPr>
              <p:nvPr/>
            </p:nvSpPr>
            <p:spPr>
              <a:xfrm>
                <a:off x="1525613" y="1722003"/>
                <a:ext cx="1303562" cy="461665"/>
              </a:xfrm>
              <a:prstGeom prst="rect">
                <a:avLst/>
              </a:prstGeom>
              <a:blipFill rotWithShape="1">
                <a:blip r:embed="rId7"/>
                <a:stretch>
                  <a:fillRect l="-7009" t="-10526" r="-6542" b="-28947"/>
                </a:stretch>
              </a:blipFill>
            </p:spPr>
            <p:txBody>
              <a:bodyPr/>
              <a:lstStyle/>
              <a:p>
                <a:r>
                  <a:rPr lang="pl-PL">
                    <a:noFill/>
                  </a:rPr>
                  <a:t> </a:t>
                </a:r>
              </a:p>
            </p:txBody>
          </p:sp>
        </mc:Fallback>
      </mc:AlternateContent>
      <p:pic>
        <p:nvPicPr>
          <p:cNvPr id="1741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9998" y="2204864"/>
            <a:ext cx="3880328" cy="2642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Łącznik prosty ze strzałką 21"/>
          <p:cNvCxnSpPr/>
          <p:nvPr/>
        </p:nvCxnSpPr>
        <p:spPr>
          <a:xfrm>
            <a:off x="1525613" y="1952836"/>
            <a:ext cx="0" cy="89545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51427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2067" y="3393554"/>
            <a:ext cx="3164733"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ymbol zastępczy numeru slajdu 4"/>
          <p:cNvSpPr>
            <a:spLocks noGrp="1"/>
          </p:cNvSpPr>
          <p:nvPr>
            <p:ph type="sldNum" sz="quarter" idx="12"/>
          </p:nvPr>
        </p:nvSpPr>
        <p:spPr/>
        <p:txBody>
          <a:bodyPr/>
          <a:lstStyle/>
          <a:p>
            <a:fld id="{3DF6E4EE-2288-46CF-8D42-76D1A3DD5BAE}" type="slidenum">
              <a:rPr lang="pl-PL" smtClean="0"/>
              <a:t>9</a:t>
            </a:fld>
            <a:endParaRPr lang="pl-PL"/>
          </a:p>
        </p:txBody>
      </p:sp>
      <p:cxnSp>
        <p:nvCxnSpPr>
          <p:cNvPr id="6" name="Łącznik prostoliniowy 5"/>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7" name="Łącznik prostoliniowy 6"/>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8"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sp>
        <p:nvSpPr>
          <p:cNvPr id="12" name="Tytuł 1"/>
          <p:cNvSpPr txBox="1">
            <a:spLocks/>
          </p:cNvSpPr>
          <p:nvPr/>
        </p:nvSpPr>
        <p:spPr>
          <a:xfrm>
            <a:off x="457200" y="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dirty="0" err="1" smtClean="0"/>
              <a:t>Nanolithography</a:t>
            </a:r>
            <a:r>
              <a:rPr lang="pl-PL" dirty="0" smtClean="0"/>
              <a:t> of PEM</a:t>
            </a:r>
            <a:endParaRPr lang="pl-PL" dirty="0"/>
          </a:p>
        </p:txBody>
      </p:sp>
      <p:pic>
        <p:nvPicPr>
          <p:cNvPr id="13319"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2843" y="3392996"/>
            <a:ext cx="3195810"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ole tekstowe 9"/>
          <p:cNvSpPr txBox="1"/>
          <p:nvPr/>
        </p:nvSpPr>
        <p:spPr>
          <a:xfrm>
            <a:off x="1062413" y="1448780"/>
            <a:ext cx="1635512" cy="430887"/>
          </a:xfrm>
          <a:prstGeom prst="rect">
            <a:avLst/>
          </a:prstGeom>
          <a:noFill/>
        </p:spPr>
        <p:txBody>
          <a:bodyPr wrap="none" rtlCol="0">
            <a:spAutoFit/>
          </a:bodyPr>
          <a:lstStyle/>
          <a:p>
            <a:r>
              <a:rPr lang="pl-PL" sz="2200" dirty="0" err="1" smtClean="0"/>
              <a:t>Mica</a:t>
            </a:r>
            <a:r>
              <a:rPr lang="pl-PL" sz="2200" dirty="0" smtClean="0"/>
              <a:t> </a:t>
            </a:r>
            <a:r>
              <a:rPr lang="pl-PL" sz="2200" dirty="0" err="1" smtClean="0"/>
              <a:t>surface</a:t>
            </a:r>
            <a:endParaRPr lang="pl-PL" sz="2200" dirty="0"/>
          </a:p>
        </p:txBody>
      </p:sp>
      <p:sp>
        <p:nvSpPr>
          <p:cNvPr id="16" name="pole tekstowe 15"/>
          <p:cNvSpPr txBox="1"/>
          <p:nvPr/>
        </p:nvSpPr>
        <p:spPr>
          <a:xfrm>
            <a:off x="5935331" y="2375633"/>
            <a:ext cx="2338204" cy="1107996"/>
          </a:xfrm>
          <a:prstGeom prst="rect">
            <a:avLst/>
          </a:prstGeom>
          <a:noFill/>
        </p:spPr>
        <p:txBody>
          <a:bodyPr wrap="none" rtlCol="0">
            <a:spAutoFit/>
          </a:bodyPr>
          <a:lstStyle/>
          <a:p>
            <a:r>
              <a:rPr lang="pl-PL" sz="2200" dirty="0" err="1" smtClean="0"/>
              <a:t>Humid</a:t>
            </a:r>
            <a:r>
              <a:rPr lang="pl-PL" sz="2200" dirty="0" smtClean="0"/>
              <a:t> </a:t>
            </a:r>
            <a:r>
              <a:rPr lang="pl-PL" sz="2200" dirty="0" err="1" smtClean="0"/>
              <a:t>enviorment</a:t>
            </a:r>
            <a:endParaRPr lang="pl-PL" sz="2200" dirty="0" smtClean="0"/>
          </a:p>
          <a:p>
            <a:pPr algn="r"/>
            <a:r>
              <a:rPr lang="pl-PL" sz="2200" dirty="0" err="1" smtClean="0"/>
              <a:t>litography</a:t>
            </a:r>
            <a:endParaRPr lang="pl-PL" sz="2200" dirty="0"/>
          </a:p>
          <a:p>
            <a:endParaRPr lang="pl-PL" sz="2200" dirty="0"/>
          </a:p>
        </p:txBody>
      </p:sp>
      <p:grpSp>
        <p:nvGrpSpPr>
          <p:cNvPr id="30" name="Grupa 29"/>
          <p:cNvGrpSpPr/>
          <p:nvPr/>
        </p:nvGrpSpPr>
        <p:grpSpPr>
          <a:xfrm>
            <a:off x="144842" y="6361908"/>
            <a:ext cx="2539554" cy="508619"/>
            <a:chOff x="144842" y="6361908"/>
            <a:chExt cx="2539554" cy="508619"/>
          </a:xfrm>
        </p:grpSpPr>
        <p:pic>
          <p:nvPicPr>
            <p:cNvPr id="3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6"/>
            <p:cNvPicPr>
              <a:picLocks noChangeAspect="1"/>
            </p:cNvPicPr>
            <p:nvPr/>
          </p:nvPicPr>
          <p:blipFill>
            <a:blip r:embed="rId6">
              <a:lum/>
              <a:alphaModFix/>
            </a:blip>
            <a:srcRect/>
            <a:stretch>
              <a:fillRect/>
            </a:stretch>
          </p:blipFill>
          <p:spPr>
            <a:xfrm>
              <a:off x="144842" y="6361908"/>
              <a:ext cx="427816" cy="469194"/>
            </a:xfrm>
            <a:prstGeom prst="rect">
              <a:avLst/>
            </a:prstGeom>
            <a:noFill/>
            <a:ln>
              <a:noFill/>
            </a:ln>
          </p:spPr>
        </p:pic>
        <p:pic>
          <p:nvPicPr>
            <p:cNvPr id="33"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5"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07804" y="1052976"/>
            <a:ext cx="3236459"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Łącznik prosty ze strzałką 13"/>
          <p:cNvCxnSpPr/>
          <p:nvPr/>
        </p:nvCxnSpPr>
        <p:spPr>
          <a:xfrm flipH="1">
            <a:off x="2627313" y="2597714"/>
            <a:ext cx="1071045" cy="8995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9" name="pole tekstowe 28"/>
          <p:cNvSpPr txBox="1"/>
          <p:nvPr/>
        </p:nvSpPr>
        <p:spPr>
          <a:xfrm>
            <a:off x="1116367" y="2445082"/>
            <a:ext cx="1977273" cy="1107996"/>
          </a:xfrm>
          <a:prstGeom prst="rect">
            <a:avLst/>
          </a:prstGeom>
          <a:noFill/>
        </p:spPr>
        <p:txBody>
          <a:bodyPr wrap="none" rtlCol="0">
            <a:spAutoFit/>
          </a:bodyPr>
          <a:lstStyle/>
          <a:p>
            <a:r>
              <a:rPr lang="pl-PL" sz="2200" dirty="0" err="1" smtClean="0"/>
              <a:t>Dry</a:t>
            </a:r>
            <a:r>
              <a:rPr lang="pl-PL" sz="2200" dirty="0" smtClean="0"/>
              <a:t> </a:t>
            </a:r>
            <a:r>
              <a:rPr lang="pl-PL" sz="2200" dirty="0" err="1" smtClean="0"/>
              <a:t>enviorment</a:t>
            </a:r>
            <a:endParaRPr lang="pl-PL" sz="2200" dirty="0" smtClean="0"/>
          </a:p>
          <a:p>
            <a:r>
              <a:rPr lang="pl-PL" sz="2200" dirty="0" err="1" smtClean="0"/>
              <a:t>litography</a:t>
            </a:r>
            <a:endParaRPr lang="pl-PL" sz="2200" dirty="0"/>
          </a:p>
          <a:p>
            <a:endParaRPr lang="pl-PL" sz="2200" dirty="0"/>
          </a:p>
        </p:txBody>
      </p:sp>
      <p:cxnSp>
        <p:nvCxnSpPr>
          <p:cNvPr id="23" name="Łącznik prosty ze strzałką 22"/>
          <p:cNvCxnSpPr/>
          <p:nvPr/>
        </p:nvCxnSpPr>
        <p:spPr>
          <a:xfrm>
            <a:off x="5435600" y="2594951"/>
            <a:ext cx="1076972" cy="95536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nvGrpSpPr>
          <p:cNvPr id="20" name="Grupa 19"/>
          <p:cNvGrpSpPr/>
          <p:nvPr/>
        </p:nvGrpSpPr>
        <p:grpSpPr>
          <a:xfrm>
            <a:off x="53227" y="3311768"/>
            <a:ext cx="5468840" cy="3058909"/>
            <a:chOff x="10837345" y="-227957"/>
            <a:chExt cx="5468840" cy="3058909"/>
          </a:xfrm>
        </p:grpSpPr>
        <p:sp>
          <p:nvSpPr>
            <p:cNvPr id="19" name="Prostokąt 18"/>
            <p:cNvSpPr/>
            <p:nvPr/>
          </p:nvSpPr>
          <p:spPr>
            <a:xfrm>
              <a:off x="10837345" y="-227957"/>
              <a:ext cx="5468840" cy="3029592"/>
            </a:xfrm>
            <a:prstGeom prst="rect">
              <a:avLst/>
            </a:prstGeom>
            <a:solidFill>
              <a:schemeClr val="bg1"/>
            </a:solidFill>
            <a:ln>
              <a:solidFill>
                <a:srgbClr val="3EFC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316"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028987" y="1343365"/>
              <a:ext cx="2436002" cy="1380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17" name="pole tekstowe 16"/>
                <p:cNvSpPr txBox="1"/>
                <p:nvPr/>
              </p:nvSpPr>
              <p:spPr>
                <a:xfrm>
                  <a:off x="13482043" y="1343365"/>
                  <a:ext cx="2737675" cy="1487587"/>
                </a:xfrm>
                <a:prstGeom prst="rect">
                  <a:avLst/>
                </a:prstGeom>
                <a:noFill/>
              </p:spPr>
              <p:txBody>
                <a:bodyPr wrap="square" rtlCol="0">
                  <a:spAutoFit/>
                </a:bodyPr>
                <a:lstStyle/>
                <a:p>
                  <a:r>
                    <a:rPr lang="pl-PL" sz="2200" dirty="0" smtClean="0"/>
                    <a:t>T</a:t>
                  </a:r>
                  <a:r>
                    <a:rPr lang="en-US" sz="2200" dirty="0" err="1" smtClean="0"/>
                    <a:t>hickness</a:t>
                  </a:r>
                  <a:r>
                    <a:rPr lang="pl-PL" sz="2200" dirty="0" smtClean="0"/>
                    <a:t> </a:t>
                  </a:r>
                  <a14:m>
                    <m:oMath xmlns:m="http://schemas.openxmlformats.org/officeDocument/2006/math">
                      <m:r>
                        <a:rPr lang="pl-PL" sz="2000" i="1">
                          <a:latin typeface="Cambria Math"/>
                          <a:ea typeface="Cambria Math"/>
                        </a:rPr>
                        <m:t>~</m:t>
                      </m:r>
                    </m:oMath>
                  </a14:m>
                  <a:r>
                    <a:rPr lang="pl-PL" sz="2200" dirty="0" smtClean="0"/>
                    <a:t>1.1 </a:t>
                  </a:r>
                  <a:r>
                    <a:rPr lang="pl-PL" sz="2200" dirty="0" err="1" smtClean="0"/>
                    <a:t>nm</a:t>
                  </a:r>
                  <a:r>
                    <a:rPr lang="pl-PL" sz="2200" dirty="0" smtClean="0"/>
                    <a:t> </a:t>
                  </a:r>
                </a:p>
                <a:p>
                  <a:r>
                    <a:rPr lang="pl-PL" sz="2200" dirty="0" smtClean="0"/>
                    <a:t>3 </a:t>
                  </a:r>
                  <a:r>
                    <a:rPr lang="pl-PL" sz="2200" dirty="0" err="1" smtClean="0"/>
                    <a:t>layers</a:t>
                  </a:r>
                  <a:r>
                    <a:rPr lang="pl-PL" sz="2200" dirty="0" smtClean="0"/>
                    <a:t> of </a:t>
                  </a:r>
                  <a:r>
                    <a:rPr lang="pl-PL" sz="2200" dirty="0" err="1" smtClean="0"/>
                    <a:t>water</a:t>
                  </a:r>
                  <a:r>
                    <a:rPr lang="pl-PL" sz="2200" baseline="30000" dirty="0" smtClean="0"/>
                    <a:t>*</a:t>
                  </a:r>
                  <a:r>
                    <a:rPr lang="pl-PL" sz="2200" dirty="0" smtClean="0"/>
                    <a:t>!</a:t>
                  </a:r>
                </a:p>
                <a:p>
                  <a:endParaRPr lang="pl-PL" sz="1400" baseline="30000" dirty="0" smtClean="0"/>
                </a:p>
                <a:p>
                  <a:endParaRPr lang="pl-PL" sz="1400" baseline="30000" dirty="0"/>
                </a:p>
                <a:p>
                  <a:r>
                    <a:rPr lang="pl-PL" sz="1400" baseline="30000" dirty="0" smtClean="0"/>
                    <a:t>*</a:t>
                  </a:r>
                  <a:r>
                    <a:rPr lang="da-DK" sz="1400" dirty="0" smtClean="0"/>
                    <a:t>Xu </a:t>
                  </a:r>
                  <a:r>
                    <a:rPr lang="da-DK" sz="1400" dirty="0"/>
                    <a:t>et al., </a:t>
                  </a:r>
                  <a:r>
                    <a:rPr lang="pl-PL" sz="1400" dirty="0" smtClean="0"/>
                    <a:t>Science </a:t>
                  </a:r>
                  <a:r>
                    <a:rPr lang="da-DK" sz="1400" i="1" dirty="0" smtClean="0"/>
                    <a:t>329 </a:t>
                  </a:r>
                  <a:r>
                    <a:rPr lang="da-DK" sz="1400" i="1" dirty="0"/>
                    <a:t>(5996): 1188-1191</a:t>
                  </a:r>
                  <a:r>
                    <a:rPr lang="da-DK" sz="1400" dirty="0"/>
                    <a:t> </a:t>
                  </a:r>
                  <a:endParaRPr lang="pl-PL" sz="2200" dirty="0"/>
                </a:p>
              </p:txBody>
            </p:sp>
          </mc:Choice>
          <mc:Fallback xmlns="">
            <p:sp>
              <p:nvSpPr>
                <p:cNvPr id="17" name="pole tekstowe 16"/>
                <p:cNvSpPr txBox="1">
                  <a:spLocks noRot="1" noChangeAspect="1" noMove="1" noResize="1" noEditPoints="1" noAdjustHandles="1" noChangeArrowheads="1" noChangeShapeType="1" noTextEdit="1"/>
                </p:cNvSpPr>
                <p:nvPr/>
              </p:nvSpPr>
              <p:spPr>
                <a:xfrm>
                  <a:off x="13482043" y="1343365"/>
                  <a:ext cx="2737675" cy="1487587"/>
                </a:xfrm>
                <a:prstGeom prst="rect">
                  <a:avLst/>
                </a:prstGeom>
                <a:blipFill rotWithShape="1">
                  <a:blip r:embed="rId10"/>
                  <a:stretch>
                    <a:fillRect l="-2895" t="-2459" b="-3279"/>
                  </a:stretch>
                </a:blipFill>
              </p:spPr>
              <p:txBody>
                <a:bodyPr/>
                <a:lstStyle/>
                <a:p>
                  <a:r>
                    <a:rPr lang="pl-PL">
                      <a:noFill/>
                    </a:rPr>
                    <a:t> </a:t>
                  </a:r>
                </a:p>
              </p:txBody>
            </p:sp>
          </mc:Fallback>
        </mc:AlternateContent>
        <p:pic>
          <p:nvPicPr>
            <p:cNvPr id="13314" name="Picture 2" descr="https://www.llnl.gov/str/November02/gifs/Radousky2.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047789" y="-146248"/>
              <a:ext cx="2095210" cy="1435495"/>
            </a:xfrm>
            <a:prstGeom prst="rect">
              <a:avLst/>
            </a:prstGeom>
            <a:noFill/>
            <a:extLst>
              <a:ext uri="{909E8E84-426E-40DD-AFC4-6F175D3DCCD1}">
                <a14:hiddenFill xmlns:a14="http://schemas.microsoft.com/office/drawing/2010/main">
                  <a:solidFill>
                    <a:srgbClr val="FFFFFF"/>
                  </a:solidFill>
                </a14:hiddenFill>
              </a:ext>
            </a:extLst>
          </p:spPr>
        </p:pic>
        <p:sp>
          <p:nvSpPr>
            <p:cNvPr id="18" name="pole tekstowe 17"/>
            <p:cNvSpPr txBox="1"/>
            <p:nvPr/>
          </p:nvSpPr>
          <p:spPr>
            <a:xfrm>
              <a:off x="13144387" y="356056"/>
              <a:ext cx="2453107" cy="430887"/>
            </a:xfrm>
            <a:prstGeom prst="rect">
              <a:avLst/>
            </a:prstGeom>
            <a:noFill/>
          </p:spPr>
          <p:txBody>
            <a:bodyPr wrap="none" rtlCol="0">
              <a:spAutoFit/>
            </a:bodyPr>
            <a:lstStyle/>
            <a:p>
              <a:r>
                <a:rPr lang="pl-PL" sz="2200" dirty="0" smtClean="0"/>
                <a:t>Dip-</a:t>
              </a:r>
              <a:r>
                <a:rPr lang="pl-PL" sz="2200" dirty="0" err="1" smtClean="0"/>
                <a:t>pen</a:t>
              </a:r>
              <a:r>
                <a:rPr lang="pl-PL" sz="2200" dirty="0" smtClean="0"/>
                <a:t> </a:t>
              </a:r>
              <a:r>
                <a:rPr lang="pl-PL" sz="2200" dirty="0" err="1" smtClean="0"/>
                <a:t>lithography</a:t>
              </a:r>
              <a:endParaRPr lang="pl-PL" sz="2200" dirty="0"/>
            </a:p>
          </p:txBody>
        </p:sp>
      </p:grpSp>
    </p:spTree>
    <p:extLst>
      <p:ext uri="{BB962C8B-B14F-4D97-AF65-F5344CB8AC3E}">
        <p14:creationId xmlns:p14="http://schemas.microsoft.com/office/powerpoint/2010/main" val="376888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numeru slajdu 4"/>
          <p:cNvSpPr>
            <a:spLocks noGrp="1"/>
          </p:cNvSpPr>
          <p:nvPr>
            <p:ph type="sldNum" sz="quarter" idx="12"/>
          </p:nvPr>
        </p:nvSpPr>
        <p:spPr/>
        <p:txBody>
          <a:bodyPr/>
          <a:lstStyle/>
          <a:p>
            <a:fld id="{3DF6E4EE-2288-46CF-8D42-76D1A3DD5BAE}" type="slidenum">
              <a:rPr lang="pl-PL" smtClean="0"/>
              <a:t>10</a:t>
            </a:fld>
            <a:endParaRPr lang="pl-PL"/>
          </a:p>
        </p:txBody>
      </p:sp>
      <p:cxnSp>
        <p:nvCxnSpPr>
          <p:cNvPr id="6" name="Łącznik prostoliniowy 5"/>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7" name="Łącznik prostoliniowy 6"/>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8"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pic>
        <p:nvPicPr>
          <p:cNvPr id="11" name="Picture 3"/>
          <p:cNvPicPr>
            <a:picLocks noChangeAspect="1" noChangeArrowheads="1"/>
          </p:cNvPicPr>
          <p:nvPr/>
        </p:nvPicPr>
        <p:blipFill>
          <a:blip r:embed="rId2"/>
          <a:srcRect/>
          <a:stretch>
            <a:fillRect/>
          </a:stretch>
        </p:blipFill>
        <p:spPr bwMode="auto">
          <a:xfrm>
            <a:off x="131733" y="1964957"/>
            <a:ext cx="4193838" cy="2362566"/>
          </a:xfrm>
          <a:prstGeom prst="rect">
            <a:avLst/>
          </a:prstGeom>
          <a:noFill/>
          <a:ln w="9525">
            <a:noFill/>
            <a:miter lim="800000"/>
            <a:headEnd/>
            <a:tailEnd/>
          </a:ln>
          <a:effectLst/>
        </p:spPr>
      </p:pic>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3" y="4227762"/>
            <a:ext cx="2536659" cy="1201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pole tekstowe 12"/>
          <p:cNvSpPr txBox="1"/>
          <p:nvPr/>
        </p:nvSpPr>
        <p:spPr>
          <a:xfrm>
            <a:off x="530511" y="1133960"/>
            <a:ext cx="8086327" cy="830997"/>
          </a:xfrm>
          <a:prstGeom prst="rect">
            <a:avLst/>
          </a:prstGeom>
          <a:noFill/>
        </p:spPr>
        <p:txBody>
          <a:bodyPr wrap="square" rtlCol="0">
            <a:spAutoFit/>
          </a:bodyPr>
          <a:lstStyle/>
          <a:p>
            <a:pPr algn="just"/>
            <a:r>
              <a:rPr lang="en-US" sz="2400" dirty="0" smtClean="0"/>
              <a:t>The average thickness of a polyelectrolyte multilayer can be easily determined</a:t>
            </a:r>
            <a:endParaRPr lang="en-US" sz="2400" dirty="0"/>
          </a:p>
        </p:txBody>
      </p:sp>
      <p:sp>
        <p:nvSpPr>
          <p:cNvPr id="15" name="Tytuł 1"/>
          <p:cNvSpPr txBox="1">
            <a:spLocks/>
          </p:cNvSpPr>
          <p:nvPr/>
        </p:nvSpPr>
        <p:spPr>
          <a:xfrm>
            <a:off x="457200" y="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dirty="0" err="1" smtClean="0"/>
              <a:t>Nanolithography</a:t>
            </a:r>
            <a:r>
              <a:rPr lang="pl-PL" dirty="0" smtClean="0"/>
              <a:t> of PEM</a:t>
            </a:r>
            <a:endParaRPr lang="pl-PL" dirty="0"/>
          </a:p>
        </p:txBody>
      </p:sp>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1867044"/>
            <a:ext cx="2208366" cy="2362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Grupa 13"/>
          <p:cNvGrpSpPr/>
          <p:nvPr/>
        </p:nvGrpSpPr>
        <p:grpSpPr>
          <a:xfrm>
            <a:off x="5010647" y="4322136"/>
            <a:ext cx="3984687" cy="1194427"/>
            <a:chOff x="4900710" y="4618629"/>
            <a:chExt cx="3984687" cy="1194427"/>
          </a:xfrm>
        </p:grpSpPr>
        <p:pic>
          <p:nvPicPr>
            <p:cNvPr id="1843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0710" y="4618629"/>
              <a:ext cx="3984687" cy="1194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8103" y="4707835"/>
              <a:ext cx="3009900"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 name="pole tekstowe 9"/>
          <p:cNvSpPr txBox="1"/>
          <p:nvPr/>
        </p:nvSpPr>
        <p:spPr>
          <a:xfrm>
            <a:off x="1223628" y="5627767"/>
            <a:ext cx="2411301" cy="461665"/>
          </a:xfrm>
          <a:prstGeom prst="rect">
            <a:avLst/>
          </a:prstGeom>
          <a:noFill/>
        </p:spPr>
        <p:txBody>
          <a:bodyPr wrap="none" rtlCol="0">
            <a:spAutoFit/>
          </a:bodyPr>
          <a:lstStyle/>
          <a:p>
            <a:r>
              <a:rPr lang="en-US" sz="2400" dirty="0" smtClean="0"/>
              <a:t>Cross-section tool</a:t>
            </a:r>
            <a:endParaRPr lang="en-US" sz="2400" dirty="0"/>
          </a:p>
        </p:txBody>
      </p:sp>
      <p:sp>
        <p:nvSpPr>
          <p:cNvPr id="20" name="pole tekstowe 19"/>
          <p:cNvSpPr txBox="1"/>
          <p:nvPr/>
        </p:nvSpPr>
        <p:spPr>
          <a:xfrm>
            <a:off x="4573674" y="5613438"/>
            <a:ext cx="4421660" cy="461665"/>
          </a:xfrm>
          <a:prstGeom prst="rect">
            <a:avLst/>
          </a:prstGeom>
          <a:noFill/>
        </p:spPr>
        <p:txBody>
          <a:bodyPr wrap="none" rtlCol="0">
            <a:spAutoFit/>
          </a:bodyPr>
          <a:lstStyle/>
          <a:p>
            <a:r>
              <a:rPr lang="pl-PL" sz="2400" dirty="0" smtClean="0"/>
              <a:t>Depth </a:t>
            </a:r>
            <a:r>
              <a:rPr lang="en-US" sz="2400" dirty="0" smtClean="0"/>
              <a:t>distribution</a:t>
            </a:r>
            <a:r>
              <a:rPr lang="pl-PL" sz="2400" dirty="0" smtClean="0"/>
              <a:t> histogram </a:t>
            </a:r>
            <a:r>
              <a:rPr lang="en-US" sz="2400" dirty="0" smtClean="0"/>
              <a:t> tool</a:t>
            </a:r>
            <a:endParaRPr lang="en-US" sz="2400" dirty="0"/>
          </a:p>
        </p:txBody>
      </p:sp>
      <p:grpSp>
        <p:nvGrpSpPr>
          <p:cNvPr id="21" name="Grupa 20"/>
          <p:cNvGrpSpPr/>
          <p:nvPr/>
        </p:nvGrpSpPr>
        <p:grpSpPr>
          <a:xfrm>
            <a:off x="144842" y="6361908"/>
            <a:ext cx="2539554" cy="508619"/>
            <a:chOff x="144842" y="6361908"/>
            <a:chExt cx="2539554" cy="508619"/>
          </a:xfrm>
        </p:grpSpPr>
        <p:pic>
          <p:nvPicPr>
            <p:cNvPr id="2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6"/>
            <p:cNvPicPr>
              <a:picLocks noChangeAspect="1"/>
            </p:cNvPicPr>
            <p:nvPr/>
          </p:nvPicPr>
          <p:blipFill>
            <a:blip r:embed="rId8">
              <a:lum/>
              <a:alphaModFix/>
            </a:blip>
            <a:srcRect/>
            <a:stretch>
              <a:fillRect/>
            </a:stretch>
          </p:blipFill>
          <p:spPr>
            <a:xfrm>
              <a:off x="144842" y="6361908"/>
              <a:ext cx="427816" cy="469194"/>
            </a:xfrm>
            <a:prstGeom prst="rect">
              <a:avLst/>
            </a:prstGeom>
            <a:noFill/>
            <a:ln>
              <a:noFill/>
            </a:ln>
          </p:spPr>
        </p:pic>
        <p:pic>
          <p:nvPicPr>
            <p:cNvPr id="24"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624346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5264" y="10902"/>
            <a:ext cx="8229600" cy="1143000"/>
          </a:xfrm>
        </p:spPr>
        <p:txBody>
          <a:bodyPr/>
          <a:lstStyle/>
          <a:p>
            <a:r>
              <a:rPr lang="pl-PL" dirty="0" err="1"/>
              <a:t>Nanolithography</a:t>
            </a:r>
            <a:r>
              <a:rPr lang="pl-PL" dirty="0"/>
              <a:t> of PEM</a:t>
            </a:r>
          </a:p>
        </p:txBody>
      </p:sp>
      <p:sp>
        <p:nvSpPr>
          <p:cNvPr id="5" name="Symbol zastępczy numeru slajdu 4"/>
          <p:cNvSpPr>
            <a:spLocks noGrp="1"/>
          </p:cNvSpPr>
          <p:nvPr>
            <p:ph type="sldNum" sz="quarter" idx="12"/>
          </p:nvPr>
        </p:nvSpPr>
        <p:spPr/>
        <p:txBody>
          <a:bodyPr/>
          <a:lstStyle/>
          <a:p>
            <a:fld id="{3DF6E4EE-2288-46CF-8D42-76D1A3DD5BAE}" type="slidenum">
              <a:rPr lang="pl-PL" smtClean="0"/>
              <a:t>11</a:t>
            </a:fld>
            <a:endParaRPr lang="pl-PL"/>
          </a:p>
        </p:txBody>
      </p:sp>
      <p:grpSp>
        <p:nvGrpSpPr>
          <p:cNvPr id="6" name="Grupa 5"/>
          <p:cNvGrpSpPr/>
          <p:nvPr/>
        </p:nvGrpSpPr>
        <p:grpSpPr>
          <a:xfrm>
            <a:off x="144842" y="6361908"/>
            <a:ext cx="2539554" cy="508619"/>
            <a:chOff x="144842" y="6361908"/>
            <a:chExt cx="2539554" cy="508619"/>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p:cNvPicPr>
            <p:nvPr/>
          </p:nvPicPr>
          <p:blipFill>
            <a:blip r:embed="rId4">
              <a:lum/>
              <a:alphaModFix/>
            </a:blip>
            <a:srcRect/>
            <a:stretch>
              <a:fillRect/>
            </a:stretch>
          </p:blipFill>
          <p:spPr>
            <a:xfrm>
              <a:off x="144842" y="6361908"/>
              <a:ext cx="427816" cy="469194"/>
            </a:xfrm>
            <a:prstGeom prst="rect">
              <a:avLst/>
            </a:prstGeom>
            <a:noFill/>
            <a:ln>
              <a:noFill/>
            </a:ln>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1580" y="1382688"/>
            <a:ext cx="3455050" cy="2314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0064" y="1069325"/>
            <a:ext cx="3662363" cy="225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6035" y="3794939"/>
            <a:ext cx="3826581" cy="253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Łącznik prostoliniowy 12"/>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14" name="Łącznik prostoliniowy 13"/>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15"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sp>
        <p:nvSpPr>
          <p:cNvPr id="3" name="pole tekstowe 2"/>
          <p:cNvSpPr txBox="1"/>
          <p:nvPr/>
        </p:nvSpPr>
        <p:spPr>
          <a:xfrm>
            <a:off x="96852" y="1059577"/>
            <a:ext cx="1799019" cy="830997"/>
          </a:xfrm>
          <a:prstGeom prst="rect">
            <a:avLst/>
          </a:prstGeom>
          <a:noFill/>
        </p:spPr>
        <p:txBody>
          <a:bodyPr wrap="none" rtlCol="0">
            <a:spAutoFit/>
          </a:bodyPr>
          <a:lstStyle/>
          <a:p>
            <a:r>
              <a:rPr lang="en-US" sz="2400" dirty="0" smtClean="0"/>
              <a:t>1 layer of PEI</a:t>
            </a:r>
            <a:endParaRPr lang="pl-PL" sz="2400" dirty="0" smtClean="0"/>
          </a:p>
          <a:p>
            <a:r>
              <a:rPr lang="en-US" sz="2400" dirty="0" smtClean="0"/>
              <a:t>on mica</a:t>
            </a:r>
            <a:endParaRPr lang="en-US" sz="2400" dirty="0"/>
          </a:p>
        </p:txBody>
      </p:sp>
      <p:sp>
        <p:nvSpPr>
          <p:cNvPr id="18" name="pole tekstowe 17"/>
          <p:cNvSpPr txBox="1"/>
          <p:nvPr/>
        </p:nvSpPr>
        <p:spPr>
          <a:xfrm>
            <a:off x="5385920" y="5308420"/>
            <a:ext cx="2743379" cy="830997"/>
          </a:xfrm>
          <a:prstGeom prst="rect">
            <a:avLst/>
          </a:prstGeom>
          <a:noFill/>
        </p:spPr>
        <p:txBody>
          <a:bodyPr wrap="none" rtlCol="0">
            <a:spAutoFit/>
          </a:bodyPr>
          <a:lstStyle/>
          <a:p>
            <a:pPr algn="r"/>
            <a:r>
              <a:rPr lang="en-US" sz="2400" dirty="0" smtClean="0"/>
              <a:t>5 bilayers of </a:t>
            </a:r>
            <a:endParaRPr lang="pl-PL" sz="2400" dirty="0" smtClean="0"/>
          </a:p>
          <a:p>
            <a:pPr algn="r"/>
            <a:r>
              <a:rPr lang="en-US" sz="2400" dirty="0" smtClean="0"/>
              <a:t>PLL/PSS on </a:t>
            </a:r>
            <a:r>
              <a:rPr lang="pl-PL" sz="2400" dirty="0" err="1" smtClean="0"/>
              <a:t>platinum</a:t>
            </a:r>
            <a:endParaRPr lang="en-US" sz="2400" dirty="0"/>
          </a:p>
        </p:txBody>
      </p:sp>
      <p:sp>
        <p:nvSpPr>
          <p:cNvPr id="19" name="pole tekstowe 18"/>
          <p:cNvSpPr txBox="1"/>
          <p:nvPr/>
        </p:nvSpPr>
        <p:spPr>
          <a:xfrm>
            <a:off x="5385920" y="3321988"/>
            <a:ext cx="3758080" cy="461665"/>
          </a:xfrm>
          <a:prstGeom prst="rect">
            <a:avLst/>
          </a:prstGeom>
          <a:noFill/>
        </p:spPr>
        <p:txBody>
          <a:bodyPr wrap="none" rtlCol="0">
            <a:spAutoFit/>
          </a:bodyPr>
          <a:lstStyle/>
          <a:p>
            <a:r>
              <a:rPr lang="en-US" sz="2400" dirty="0" smtClean="0"/>
              <a:t>2 bilayers of PEI/PSS on mica</a:t>
            </a:r>
            <a:endParaRPr lang="en-US" sz="2400" dirty="0"/>
          </a:p>
        </p:txBody>
      </p:sp>
    </p:spTree>
    <p:extLst>
      <p:ext uri="{BB962C8B-B14F-4D97-AF65-F5344CB8AC3E}">
        <p14:creationId xmlns:p14="http://schemas.microsoft.com/office/powerpoint/2010/main" val="39055667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3473"/>
            <a:ext cx="8229600" cy="1143000"/>
          </a:xfrm>
        </p:spPr>
        <p:txBody>
          <a:bodyPr/>
          <a:lstStyle/>
          <a:p>
            <a:r>
              <a:rPr lang="pl-PL" dirty="0" err="1"/>
              <a:t>Nanolithography</a:t>
            </a:r>
            <a:r>
              <a:rPr lang="pl-PL" dirty="0"/>
              <a:t> of PEM</a:t>
            </a:r>
          </a:p>
        </p:txBody>
      </p:sp>
      <p:sp>
        <p:nvSpPr>
          <p:cNvPr id="5" name="Symbol zastępczy numeru slajdu 4"/>
          <p:cNvSpPr>
            <a:spLocks noGrp="1"/>
          </p:cNvSpPr>
          <p:nvPr>
            <p:ph type="sldNum" sz="quarter" idx="12"/>
          </p:nvPr>
        </p:nvSpPr>
        <p:spPr/>
        <p:txBody>
          <a:bodyPr/>
          <a:lstStyle/>
          <a:p>
            <a:fld id="{3DF6E4EE-2288-46CF-8D42-76D1A3DD5BAE}" type="slidenum">
              <a:rPr lang="pl-PL" smtClean="0"/>
              <a:t>12</a:t>
            </a:fld>
            <a:endParaRPr lang="pl-PL"/>
          </a:p>
        </p:txBody>
      </p:sp>
      <p:grpSp>
        <p:nvGrpSpPr>
          <p:cNvPr id="6" name="Grupa 5"/>
          <p:cNvGrpSpPr/>
          <p:nvPr/>
        </p:nvGrpSpPr>
        <p:grpSpPr>
          <a:xfrm>
            <a:off x="144842" y="6361908"/>
            <a:ext cx="2539554" cy="508619"/>
            <a:chOff x="144842" y="6361908"/>
            <a:chExt cx="2539554" cy="508619"/>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p:cNvPicPr>
            <p:nvPr/>
          </p:nvPicPr>
          <p:blipFill>
            <a:blip r:embed="rId4">
              <a:lum/>
              <a:alphaModFix/>
            </a:blip>
            <a:srcRect/>
            <a:stretch>
              <a:fillRect/>
            </a:stretch>
          </p:blipFill>
          <p:spPr>
            <a:xfrm>
              <a:off x="144842" y="6361908"/>
              <a:ext cx="427816" cy="469194"/>
            </a:xfrm>
            <a:prstGeom prst="rect">
              <a:avLst/>
            </a:prstGeom>
            <a:noFill/>
            <a:ln>
              <a:noFill/>
            </a:ln>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16" name="Łącznik prostoliniowy 15"/>
          <p:cNvCxnSpPr/>
          <p:nvPr/>
        </p:nvCxnSpPr>
        <p:spPr>
          <a:xfrm>
            <a:off x="199248" y="11244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17" name="Łącznik prostoliniowy 16"/>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15"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graphicFrame>
        <p:nvGraphicFramePr>
          <p:cNvPr id="3" name="Obiekt 2"/>
          <p:cNvGraphicFramePr>
            <a:graphicFrameLocks noChangeAspect="1"/>
          </p:cNvGraphicFramePr>
          <p:nvPr>
            <p:extLst>
              <p:ext uri="{D42A27DB-BD31-4B8C-83A1-F6EECF244321}">
                <p14:modId xmlns:p14="http://schemas.microsoft.com/office/powerpoint/2010/main" val="2740770502"/>
              </p:ext>
            </p:extLst>
          </p:nvPr>
        </p:nvGraphicFramePr>
        <p:xfrm>
          <a:off x="-15417" y="1674691"/>
          <a:ext cx="4587417" cy="3204356"/>
        </p:xfrm>
        <a:graphic>
          <a:graphicData uri="http://schemas.openxmlformats.org/presentationml/2006/ole">
            <mc:AlternateContent xmlns:mc="http://schemas.openxmlformats.org/markup-compatibility/2006">
              <mc:Choice xmlns:v="urn:schemas-microsoft-com:vml" Requires="v">
                <p:oleObj spid="_x0000_s19482" name="Graph" r:id="rId6" imgW="4154760" imgH="2901600" progId="Origin50.Graph">
                  <p:embed/>
                </p:oleObj>
              </mc:Choice>
              <mc:Fallback>
                <p:oleObj name="Graph" r:id="rId6" imgW="4154760" imgH="2901600" progId="Origin50.Graph">
                  <p:embed/>
                  <p:pic>
                    <p:nvPicPr>
                      <p:cNvPr id="0" name=""/>
                      <p:cNvPicPr/>
                      <p:nvPr/>
                    </p:nvPicPr>
                    <p:blipFill>
                      <a:blip r:embed="rId7"/>
                      <a:stretch>
                        <a:fillRect/>
                      </a:stretch>
                    </p:blipFill>
                    <p:spPr>
                      <a:xfrm>
                        <a:off x="-15417" y="1674691"/>
                        <a:ext cx="4587417" cy="3204356"/>
                      </a:xfrm>
                      <a:prstGeom prst="rect">
                        <a:avLst/>
                      </a:prstGeom>
                    </p:spPr>
                  </p:pic>
                </p:oleObj>
              </mc:Fallback>
            </mc:AlternateContent>
          </a:graphicData>
        </a:graphic>
      </p:graphicFrame>
      <p:sp>
        <p:nvSpPr>
          <p:cNvPr id="10" name="pole tekstowe 9"/>
          <p:cNvSpPr txBox="1"/>
          <p:nvPr/>
        </p:nvSpPr>
        <p:spPr>
          <a:xfrm>
            <a:off x="1566233" y="5049376"/>
            <a:ext cx="1771062" cy="461665"/>
          </a:xfrm>
          <a:prstGeom prst="rect">
            <a:avLst/>
          </a:prstGeom>
          <a:noFill/>
        </p:spPr>
        <p:txBody>
          <a:bodyPr wrap="none" rtlCol="0">
            <a:spAutoFit/>
          </a:bodyPr>
          <a:lstStyle/>
          <a:p>
            <a:r>
              <a:rPr lang="pl-PL" sz="2400" dirty="0" smtClean="0"/>
              <a:t>M</a:t>
            </a:r>
            <a:r>
              <a:rPr lang="en-US" sz="2400" dirty="0" err="1" smtClean="0"/>
              <a:t>ica</a:t>
            </a:r>
            <a:r>
              <a:rPr lang="en-US" sz="2400" dirty="0" smtClean="0"/>
              <a:t> surface</a:t>
            </a:r>
            <a:endParaRPr lang="en-US" sz="2400" dirty="0"/>
          </a:p>
        </p:txBody>
      </p:sp>
      <p:sp>
        <p:nvSpPr>
          <p:cNvPr id="19" name="pole tekstowe 18"/>
          <p:cNvSpPr txBox="1"/>
          <p:nvPr/>
        </p:nvSpPr>
        <p:spPr>
          <a:xfrm>
            <a:off x="5829274" y="5054146"/>
            <a:ext cx="2278894" cy="461665"/>
          </a:xfrm>
          <a:prstGeom prst="rect">
            <a:avLst/>
          </a:prstGeom>
          <a:noFill/>
        </p:spPr>
        <p:txBody>
          <a:bodyPr wrap="none" rtlCol="0">
            <a:spAutoFit/>
          </a:bodyPr>
          <a:lstStyle/>
          <a:p>
            <a:r>
              <a:rPr lang="pl-PL" sz="2400" dirty="0" smtClean="0"/>
              <a:t>Platinum </a:t>
            </a:r>
            <a:r>
              <a:rPr lang="en-US" sz="2400" dirty="0" smtClean="0"/>
              <a:t>surface</a:t>
            </a:r>
            <a:endParaRPr lang="en-US" sz="2400" dirty="0"/>
          </a:p>
        </p:txBody>
      </p:sp>
      <p:graphicFrame>
        <p:nvGraphicFramePr>
          <p:cNvPr id="11" name="Obiekt 10"/>
          <p:cNvGraphicFramePr>
            <a:graphicFrameLocks noChangeAspect="1"/>
          </p:cNvGraphicFramePr>
          <p:nvPr>
            <p:extLst>
              <p:ext uri="{D42A27DB-BD31-4B8C-83A1-F6EECF244321}">
                <p14:modId xmlns:p14="http://schemas.microsoft.com/office/powerpoint/2010/main" val="2533204987"/>
              </p:ext>
            </p:extLst>
          </p:nvPr>
        </p:nvGraphicFramePr>
        <p:xfrm>
          <a:off x="4576564" y="1700212"/>
          <a:ext cx="4536725" cy="3168947"/>
        </p:xfrm>
        <a:graphic>
          <a:graphicData uri="http://schemas.openxmlformats.org/presentationml/2006/ole">
            <mc:AlternateContent xmlns:mc="http://schemas.openxmlformats.org/markup-compatibility/2006">
              <mc:Choice xmlns:v="urn:schemas-microsoft-com:vml" Requires="v">
                <p:oleObj spid="_x0000_s19483" name="Graph" r:id="rId8" imgW="4154760" imgH="2901600" progId="Origin50.Graph">
                  <p:embed/>
                </p:oleObj>
              </mc:Choice>
              <mc:Fallback>
                <p:oleObj name="Graph" r:id="rId8" imgW="4154760" imgH="2901600" progId="Origin50.Graph">
                  <p:embed/>
                  <p:pic>
                    <p:nvPicPr>
                      <p:cNvPr id="0" name=""/>
                      <p:cNvPicPr/>
                      <p:nvPr/>
                    </p:nvPicPr>
                    <p:blipFill>
                      <a:blip r:embed="rId9"/>
                      <a:stretch>
                        <a:fillRect/>
                      </a:stretch>
                    </p:blipFill>
                    <p:spPr>
                      <a:xfrm>
                        <a:off x="4576564" y="1700212"/>
                        <a:ext cx="4536725" cy="3168947"/>
                      </a:xfrm>
                      <a:prstGeom prst="rect">
                        <a:avLst/>
                      </a:prstGeom>
                    </p:spPr>
                  </p:pic>
                </p:oleObj>
              </mc:Fallback>
            </mc:AlternateContent>
          </a:graphicData>
        </a:graphic>
      </p:graphicFrame>
    </p:spTree>
    <p:extLst>
      <p:ext uri="{BB962C8B-B14F-4D97-AF65-F5344CB8AC3E}">
        <p14:creationId xmlns:p14="http://schemas.microsoft.com/office/powerpoint/2010/main" val="29179818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0"/>
            <a:ext cx="8229600" cy="1143000"/>
          </a:xfrm>
        </p:spPr>
        <p:txBody>
          <a:bodyPr/>
          <a:lstStyle/>
          <a:p>
            <a:r>
              <a:rPr lang="pl-PL" dirty="0" smtClean="0"/>
              <a:t>Transport </a:t>
            </a:r>
            <a:r>
              <a:rPr lang="en-US" dirty="0" smtClean="0"/>
              <a:t>through</a:t>
            </a:r>
            <a:r>
              <a:rPr lang="pl-PL" dirty="0" smtClean="0"/>
              <a:t> the PEM</a:t>
            </a:r>
            <a:endParaRPr lang="pl-PL" dirty="0"/>
          </a:p>
        </p:txBody>
      </p:sp>
      <p:sp>
        <p:nvSpPr>
          <p:cNvPr id="5" name="Symbol zastępczy numeru slajdu 4"/>
          <p:cNvSpPr>
            <a:spLocks noGrp="1"/>
          </p:cNvSpPr>
          <p:nvPr>
            <p:ph type="sldNum" sz="quarter" idx="12"/>
          </p:nvPr>
        </p:nvSpPr>
        <p:spPr/>
        <p:txBody>
          <a:bodyPr/>
          <a:lstStyle/>
          <a:p>
            <a:fld id="{3DF6E4EE-2288-46CF-8D42-76D1A3DD5BAE}" type="slidenum">
              <a:rPr lang="pl-PL" smtClean="0"/>
              <a:t>13</a:t>
            </a:fld>
            <a:endParaRPr lang="pl-PL"/>
          </a:p>
        </p:txBody>
      </p:sp>
      <p:cxnSp>
        <p:nvCxnSpPr>
          <p:cNvPr id="6" name="Łącznik prostoliniowy 5"/>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7" name="Łącznik prostoliniowy 6"/>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graphicFrame>
        <p:nvGraphicFramePr>
          <p:cNvPr id="8" name="Obiekt 7"/>
          <p:cNvGraphicFramePr>
            <a:graphicFrameLocks noChangeAspect="1"/>
          </p:cNvGraphicFramePr>
          <p:nvPr>
            <p:extLst>
              <p:ext uri="{D42A27DB-BD31-4B8C-83A1-F6EECF244321}">
                <p14:modId xmlns:p14="http://schemas.microsoft.com/office/powerpoint/2010/main" val="2477058632"/>
              </p:ext>
            </p:extLst>
          </p:nvPr>
        </p:nvGraphicFramePr>
        <p:xfrm>
          <a:off x="4056812" y="1204478"/>
          <a:ext cx="5091795" cy="3556669"/>
        </p:xfrm>
        <a:graphic>
          <a:graphicData uri="http://schemas.openxmlformats.org/presentationml/2006/ole">
            <mc:AlternateContent xmlns:mc="http://schemas.openxmlformats.org/markup-compatibility/2006">
              <mc:Choice xmlns:v="urn:schemas-microsoft-com:vml" Requires="v">
                <p:oleObj spid="_x0000_s12315" name="Graph" r:id="rId3" imgW="4154760" imgH="2901600" progId="Origin50.Graph">
                  <p:embed/>
                </p:oleObj>
              </mc:Choice>
              <mc:Fallback>
                <p:oleObj name="Graph" r:id="rId3" imgW="4154760" imgH="2901600" progId="Origin50.Graph">
                  <p:embed/>
                  <p:pic>
                    <p:nvPicPr>
                      <p:cNvPr id="0" name=""/>
                      <p:cNvPicPr/>
                      <p:nvPr/>
                    </p:nvPicPr>
                    <p:blipFill>
                      <a:blip r:embed="rId4"/>
                      <a:stretch>
                        <a:fillRect/>
                      </a:stretch>
                    </p:blipFill>
                    <p:spPr>
                      <a:xfrm>
                        <a:off x="4056812" y="1204478"/>
                        <a:ext cx="5091795" cy="3556669"/>
                      </a:xfrm>
                      <a:prstGeom prst="rect">
                        <a:avLst/>
                      </a:prstGeom>
                    </p:spPr>
                  </p:pic>
                </p:oleObj>
              </mc:Fallback>
            </mc:AlternateContent>
          </a:graphicData>
        </a:graphic>
      </p:graphicFrame>
      <p:sp>
        <p:nvSpPr>
          <p:cNvPr id="9" name="pole tekstowe 8"/>
          <p:cNvSpPr txBox="1"/>
          <p:nvPr/>
        </p:nvSpPr>
        <p:spPr>
          <a:xfrm>
            <a:off x="4463988" y="4771700"/>
            <a:ext cx="4446494" cy="1569660"/>
          </a:xfrm>
          <a:prstGeom prst="rect">
            <a:avLst/>
          </a:prstGeom>
          <a:noFill/>
        </p:spPr>
        <p:txBody>
          <a:bodyPr wrap="square" rtlCol="0">
            <a:spAutoFit/>
          </a:bodyPr>
          <a:lstStyle/>
          <a:p>
            <a:pPr algn="just"/>
            <a:r>
              <a:rPr lang="en-US" sz="2400" dirty="0" smtClean="0"/>
              <a:t>Electrochemistry of </a:t>
            </a:r>
            <a:r>
              <a:rPr lang="en-US" sz="2400" dirty="0" err="1" smtClean="0"/>
              <a:t>ferricyanide</a:t>
            </a:r>
            <a:r>
              <a:rPr lang="en-US" sz="2400" dirty="0" smtClean="0"/>
              <a:t> on platinum electrode without </a:t>
            </a:r>
            <a:r>
              <a:rPr lang="pl-PL" sz="2400" dirty="0" smtClean="0"/>
              <a:t>(</a:t>
            </a:r>
            <a:r>
              <a:rPr lang="en-US" sz="2400" dirty="0" smtClean="0"/>
              <a:t>black curve) and with PEM coverage</a:t>
            </a:r>
            <a:r>
              <a:rPr lang="pl-PL" sz="2400" dirty="0" smtClean="0"/>
              <a:t> (</a:t>
            </a:r>
            <a:r>
              <a:rPr lang="en-US" sz="2400" dirty="0" smtClean="0"/>
              <a:t>colored curves</a:t>
            </a:r>
            <a:r>
              <a:rPr lang="pl-PL" sz="2400" dirty="0" smtClean="0"/>
              <a:t>)</a:t>
            </a:r>
            <a:r>
              <a:rPr lang="en-US" sz="2400" dirty="0" smtClean="0"/>
              <a:t>.</a:t>
            </a:r>
            <a:endParaRPr lang="en-US" sz="2400" dirty="0"/>
          </a:p>
        </p:txBody>
      </p:sp>
      <p:sp>
        <p:nvSpPr>
          <p:cNvPr id="10"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grpSp>
        <p:nvGrpSpPr>
          <p:cNvPr id="27" name="Grupa 26"/>
          <p:cNvGrpSpPr/>
          <p:nvPr/>
        </p:nvGrpSpPr>
        <p:grpSpPr>
          <a:xfrm>
            <a:off x="834659" y="1554132"/>
            <a:ext cx="244173" cy="2988332"/>
            <a:chOff x="693212" y="1844824"/>
            <a:chExt cx="244173" cy="2988332"/>
          </a:xfrm>
        </p:grpSpPr>
        <p:cxnSp>
          <p:nvCxnSpPr>
            <p:cNvPr id="11" name="Łącznik prostoliniowy 10"/>
            <p:cNvCxnSpPr/>
            <p:nvPr/>
          </p:nvCxnSpPr>
          <p:spPr>
            <a:xfrm>
              <a:off x="935596" y="1844824"/>
              <a:ext cx="0" cy="2988332"/>
            </a:xfrm>
            <a:prstGeom prst="line">
              <a:avLst/>
            </a:prstGeom>
          </p:spPr>
          <p:style>
            <a:lnRef idx="3">
              <a:schemeClr val="accent5"/>
            </a:lnRef>
            <a:fillRef idx="0">
              <a:schemeClr val="accent5"/>
            </a:fillRef>
            <a:effectRef idx="2">
              <a:schemeClr val="accent5"/>
            </a:effectRef>
            <a:fontRef idx="minor">
              <a:schemeClr val="tx1"/>
            </a:fontRef>
          </p:style>
        </p:cxnSp>
        <p:cxnSp>
          <p:nvCxnSpPr>
            <p:cNvPr id="13" name="Łącznik prostoliniowy 12"/>
            <p:cNvCxnSpPr/>
            <p:nvPr/>
          </p:nvCxnSpPr>
          <p:spPr>
            <a:xfrm flipH="1">
              <a:off x="719572" y="2078850"/>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4" name="Łącznik prostoliniowy 13"/>
            <p:cNvCxnSpPr/>
            <p:nvPr/>
          </p:nvCxnSpPr>
          <p:spPr>
            <a:xfrm flipH="1">
              <a:off x="708973" y="2320884"/>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Łącznik prostoliniowy 14"/>
            <p:cNvCxnSpPr/>
            <p:nvPr/>
          </p:nvCxnSpPr>
          <p:spPr>
            <a:xfrm flipH="1">
              <a:off x="714272" y="2536050"/>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6" name="Łącznik prostoliniowy 15"/>
            <p:cNvCxnSpPr/>
            <p:nvPr/>
          </p:nvCxnSpPr>
          <p:spPr>
            <a:xfrm flipH="1">
              <a:off x="714272" y="2778460"/>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7" name="Łącznik prostoliniowy 16"/>
            <p:cNvCxnSpPr/>
            <p:nvPr/>
          </p:nvCxnSpPr>
          <p:spPr>
            <a:xfrm flipH="1">
              <a:off x="714272" y="2993250"/>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8" name="Łącznik prostoliniowy 17"/>
            <p:cNvCxnSpPr/>
            <p:nvPr/>
          </p:nvCxnSpPr>
          <p:spPr>
            <a:xfrm flipH="1">
              <a:off x="714272" y="3248980"/>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9" name="Łącznik prostoliniowy 18"/>
            <p:cNvCxnSpPr/>
            <p:nvPr/>
          </p:nvCxnSpPr>
          <p:spPr>
            <a:xfrm flipH="1">
              <a:off x="714272" y="3471348"/>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20" name="Łącznik prostoliniowy 19"/>
            <p:cNvCxnSpPr/>
            <p:nvPr/>
          </p:nvCxnSpPr>
          <p:spPr>
            <a:xfrm flipH="1">
              <a:off x="693212" y="3741378"/>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21" name="Łącznik prostoliniowy 20"/>
            <p:cNvCxnSpPr/>
            <p:nvPr/>
          </p:nvCxnSpPr>
          <p:spPr>
            <a:xfrm flipH="1">
              <a:off x="714272" y="4221088"/>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22" name="Łącznik prostoliniowy 21"/>
            <p:cNvCxnSpPr/>
            <p:nvPr/>
          </p:nvCxnSpPr>
          <p:spPr>
            <a:xfrm flipH="1">
              <a:off x="719572" y="3921398"/>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23" name="Łącznik prostoliniowy 22"/>
            <p:cNvCxnSpPr/>
            <p:nvPr/>
          </p:nvCxnSpPr>
          <p:spPr>
            <a:xfrm flipH="1">
              <a:off x="721361" y="4408748"/>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24" name="Łącznik prostoliniowy 23"/>
            <p:cNvCxnSpPr/>
            <p:nvPr/>
          </p:nvCxnSpPr>
          <p:spPr>
            <a:xfrm flipH="1">
              <a:off x="721361" y="4639081"/>
              <a:ext cx="216024" cy="180020"/>
            </a:xfrm>
            <a:prstGeom prst="line">
              <a:avLst/>
            </a:prstGeom>
          </p:spPr>
          <p:style>
            <a:lnRef idx="1">
              <a:schemeClr val="accent5"/>
            </a:lnRef>
            <a:fillRef idx="0">
              <a:schemeClr val="accent5"/>
            </a:fillRef>
            <a:effectRef idx="0">
              <a:schemeClr val="accent5"/>
            </a:effectRef>
            <a:fontRef idx="minor">
              <a:schemeClr val="tx1"/>
            </a:fontRef>
          </p:style>
        </p:cxnSp>
        <p:cxnSp>
          <p:nvCxnSpPr>
            <p:cNvPr id="26" name="Łącznik prostoliniowy 25"/>
            <p:cNvCxnSpPr/>
            <p:nvPr/>
          </p:nvCxnSpPr>
          <p:spPr>
            <a:xfrm flipH="1">
              <a:off x="721361" y="1898830"/>
              <a:ext cx="216024" cy="180020"/>
            </a:xfrm>
            <a:prstGeom prst="line">
              <a:avLst/>
            </a:prstGeom>
          </p:spPr>
          <p:style>
            <a:lnRef idx="1">
              <a:schemeClr val="accent5"/>
            </a:lnRef>
            <a:fillRef idx="0">
              <a:schemeClr val="accent5"/>
            </a:fillRef>
            <a:effectRef idx="0">
              <a:schemeClr val="accent5"/>
            </a:effectRef>
            <a:fontRef idx="minor">
              <a:schemeClr val="tx1"/>
            </a:fontRef>
          </p:style>
        </p:cxnSp>
      </p:grpSp>
      <p:sp>
        <p:nvSpPr>
          <p:cNvPr id="31" name="Dowolny kształt 30"/>
          <p:cNvSpPr/>
          <p:nvPr/>
        </p:nvSpPr>
        <p:spPr>
          <a:xfrm>
            <a:off x="1163495" y="1602153"/>
            <a:ext cx="93162" cy="2865120"/>
          </a:xfrm>
          <a:custGeom>
            <a:avLst/>
            <a:gdLst>
              <a:gd name="connsiteX0" fmla="*/ 46109 w 93162"/>
              <a:gd name="connsiteY0" fmla="*/ 0 h 2865120"/>
              <a:gd name="connsiteX1" fmla="*/ 389 w 93162"/>
              <a:gd name="connsiteY1" fmla="*/ 137160 h 2865120"/>
              <a:gd name="connsiteX2" fmla="*/ 68969 w 93162"/>
              <a:gd name="connsiteY2" fmla="*/ 251460 h 2865120"/>
              <a:gd name="connsiteX3" fmla="*/ 23249 w 93162"/>
              <a:gd name="connsiteY3" fmla="*/ 487680 h 2865120"/>
              <a:gd name="connsiteX4" fmla="*/ 68969 w 93162"/>
              <a:gd name="connsiteY4" fmla="*/ 624840 h 2865120"/>
              <a:gd name="connsiteX5" fmla="*/ 91829 w 93162"/>
              <a:gd name="connsiteY5" fmla="*/ 906780 h 2865120"/>
              <a:gd name="connsiteX6" fmla="*/ 30869 w 93162"/>
              <a:gd name="connsiteY6" fmla="*/ 1097280 h 2865120"/>
              <a:gd name="connsiteX7" fmla="*/ 61349 w 93162"/>
              <a:gd name="connsiteY7" fmla="*/ 1394460 h 2865120"/>
              <a:gd name="connsiteX8" fmla="*/ 30869 w 93162"/>
              <a:gd name="connsiteY8" fmla="*/ 1676400 h 2865120"/>
              <a:gd name="connsiteX9" fmla="*/ 91829 w 93162"/>
              <a:gd name="connsiteY9" fmla="*/ 1844040 h 2865120"/>
              <a:gd name="connsiteX10" fmla="*/ 15629 w 93162"/>
              <a:gd name="connsiteY10" fmla="*/ 1897380 h 2865120"/>
              <a:gd name="connsiteX11" fmla="*/ 76589 w 93162"/>
              <a:gd name="connsiteY11" fmla="*/ 2217420 h 2865120"/>
              <a:gd name="connsiteX12" fmla="*/ 53729 w 93162"/>
              <a:gd name="connsiteY12" fmla="*/ 2369820 h 2865120"/>
              <a:gd name="connsiteX13" fmla="*/ 8009 w 93162"/>
              <a:gd name="connsiteY13" fmla="*/ 2552700 h 2865120"/>
              <a:gd name="connsiteX14" fmla="*/ 30869 w 93162"/>
              <a:gd name="connsiteY14" fmla="*/ 2712720 h 2865120"/>
              <a:gd name="connsiteX15" fmla="*/ 61349 w 93162"/>
              <a:gd name="connsiteY15" fmla="*/ 2827020 h 2865120"/>
              <a:gd name="connsiteX16" fmla="*/ 389 w 93162"/>
              <a:gd name="connsiteY16" fmla="*/ 2865120 h 2865120"/>
              <a:gd name="connsiteX17" fmla="*/ 389 w 93162"/>
              <a:gd name="connsiteY17" fmla="*/ 2865120 h 2865120"/>
              <a:gd name="connsiteX18" fmla="*/ 389 w 93162"/>
              <a:gd name="connsiteY18" fmla="*/ 2865120 h 286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162" h="2865120">
                <a:moveTo>
                  <a:pt x="46109" y="0"/>
                </a:moveTo>
                <a:cubicBezTo>
                  <a:pt x="21344" y="47625"/>
                  <a:pt x="-3421" y="95250"/>
                  <a:pt x="389" y="137160"/>
                </a:cubicBezTo>
                <a:cubicBezTo>
                  <a:pt x="4199" y="179070"/>
                  <a:pt x="65159" y="193040"/>
                  <a:pt x="68969" y="251460"/>
                </a:cubicBezTo>
                <a:cubicBezTo>
                  <a:pt x="72779" y="309880"/>
                  <a:pt x="23249" y="425450"/>
                  <a:pt x="23249" y="487680"/>
                </a:cubicBezTo>
                <a:cubicBezTo>
                  <a:pt x="23249" y="549910"/>
                  <a:pt x="57539" y="554990"/>
                  <a:pt x="68969" y="624840"/>
                </a:cubicBezTo>
                <a:cubicBezTo>
                  <a:pt x="80399" y="694690"/>
                  <a:pt x="98179" y="828040"/>
                  <a:pt x="91829" y="906780"/>
                </a:cubicBezTo>
                <a:cubicBezTo>
                  <a:pt x="85479" y="985520"/>
                  <a:pt x="35949" y="1016000"/>
                  <a:pt x="30869" y="1097280"/>
                </a:cubicBezTo>
                <a:cubicBezTo>
                  <a:pt x="25789" y="1178560"/>
                  <a:pt x="61349" y="1297940"/>
                  <a:pt x="61349" y="1394460"/>
                </a:cubicBezTo>
                <a:cubicBezTo>
                  <a:pt x="61349" y="1490980"/>
                  <a:pt x="25789" y="1601470"/>
                  <a:pt x="30869" y="1676400"/>
                </a:cubicBezTo>
                <a:cubicBezTo>
                  <a:pt x="35949" y="1751330"/>
                  <a:pt x="94369" y="1807210"/>
                  <a:pt x="91829" y="1844040"/>
                </a:cubicBezTo>
                <a:cubicBezTo>
                  <a:pt x="89289" y="1880870"/>
                  <a:pt x="18169" y="1835150"/>
                  <a:pt x="15629" y="1897380"/>
                </a:cubicBezTo>
                <a:cubicBezTo>
                  <a:pt x="13089" y="1959610"/>
                  <a:pt x="70239" y="2138680"/>
                  <a:pt x="76589" y="2217420"/>
                </a:cubicBezTo>
                <a:cubicBezTo>
                  <a:pt x="82939" y="2296160"/>
                  <a:pt x="65159" y="2313940"/>
                  <a:pt x="53729" y="2369820"/>
                </a:cubicBezTo>
                <a:cubicBezTo>
                  <a:pt x="42299" y="2425700"/>
                  <a:pt x="11819" y="2495550"/>
                  <a:pt x="8009" y="2552700"/>
                </a:cubicBezTo>
                <a:cubicBezTo>
                  <a:pt x="4199" y="2609850"/>
                  <a:pt x="21979" y="2667000"/>
                  <a:pt x="30869" y="2712720"/>
                </a:cubicBezTo>
                <a:cubicBezTo>
                  <a:pt x="39759" y="2758440"/>
                  <a:pt x="66429" y="2801620"/>
                  <a:pt x="61349" y="2827020"/>
                </a:cubicBezTo>
                <a:cubicBezTo>
                  <a:pt x="56269" y="2852420"/>
                  <a:pt x="389" y="2865120"/>
                  <a:pt x="389" y="2865120"/>
                </a:cubicBezTo>
                <a:lnTo>
                  <a:pt x="389" y="2865120"/>
                </a:lnTo>
                <a:lnTo>
                  <a:pt x="389" y="2865120"/>
                </a:ln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pl-PL"/>
          </a:p>
        </p:txBody>
      </p:sp>
      <p:sp>
        <p:nvSpPr>
          <p:cNvPr id="32" name="Dowolny kształt 31"/>
          <p:cNvSpPr/>
          <p:nvPr/>
        </p:nvSpPr>
        <p:spPr>
          <a:xfrm>
            <a:off x="1310348" y="1634788"/>
            <a:ext cx="114962" cy="2827020"/>
          </a:xfrm>
          <a:custGeom>
            <a:avLst/>
            <a:gdLst>
              <a:gd name="connsiteX0" fmla="*/ 76838 w 114962"/>
              <a:gd name="connsiteY0" fmla="*/ 0 h 2827020"/>
              <a:gd name="connsiteX1" fmla="*/ 46358 w 114962"/>
              <a:gd name="connsiteY1" fmla="*/ 91440 h 2827020"/>
              <a:gd name="connsiteX2" fmla="*/ 69218 w 114962"/>
              <a:gd name="connsiteY2" fmla="*/ 236220 h 2827020"/>
              <a:gd name="connsiteX3" fmla="*/ 46358 w 114962"/>
              <a:gd name="connsiteY3" fmla="*/ 388620 h 2827020"/>
              <a:gd name="connsiteX4" fmla="*/ 84458 w 114962"/>
              <a:gd name="connsiteY4" fmla="*/ 525780 h 2827020"/>
              <a:gd name="connsiteX5" fmla="*/ 53978 w 114962"/>
              <a:gd name="connsiteY5" fmla="*/ 594360 h 2827020"/>
              <a:gd name="connsiteX6" fmla="*/ 61598 w 114962"/>
              <a:gd name="connsiteY6" fmla="*/ 784860 h 2827020"/>
              <a:gd name="connsiteX7" fmla="*/ 92078 w 114962"/>
              <a:gd name="connsiteY7" fmla="*/ 937260 h 2827020"/>
              <a:gd name="connsiteX8" fmla="*/ 53978 w 114962"/>
              <a:gd name="connsiteY8" fmla="*/ 1066800 h 2827020"/>
              <a:gd name="connsiteX9" fmla="*/ 84458 w 114962"/>
              <a:gd name="connsiteY9" fmla="*/ 1211580 h 2827020"/>
              <a:gd name="connsiteX10" fmla="*/ 61598 w 114962"/>
              <a:gd name="connsiteY10" fmla="*/ 1386840 h 2827020"/>
              <a:gd name="connsiteX11" fmla="*/ 114938 w 114962"/>
              <a:gd name="connsiteY11" fmla="*/ 1470660 h 2827020"/>
              <a:gd name="connsiteX12" fmla="*/ 53978 w 114962"/>
              <a:gd name="connsiteY12" fmla="*/ 1539240 h 2827020"/>
              <a:gd name="connsiteX13" fmla="*/ 8258 w 114962"/>
              <a:gd name="connsiteY13" fmla="*/ 1661160 h 2827020"/>
              <a:gd name="connsiteX14" fmla="*/ 61598 w 114962"/>
              <a:gd name="connsiteY14" fmla="*/ 1844040 h 2827020"/>
              <a:gd name="connsiteX15" fmla="*/ 15878 w 114962"/>
              <a:gd name="connsiteY15" fmla="*/ 2026920 h 2827020"/>
              <a:gd name="connsiteX16" fmla="*/ 76838 w 114962"/>
              <a:gd name="connsiteY16" fmla="*/ 2240280 h 2827020"/>
              <a:gd name="connsiteX17" fmla="*/ 23498 w 114962"/>
              <a:gd name="connsiteY17" fmla="*/ 2331720 h 2827020"/>
              <a:gd name="connsiteX18" fmla="*/ 638 w 114962"/>
              <a:gd name="connsiteY18" fmla="*/ 2575560 h 2827020"/>
              <a:gd name="connsiteX19" fmla="*/ 46358 w 114962"/>
              <a:gd name="connsiteY19" fmla="*/ 2827020 h 282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4962" h="2827020">
                <a:moveTo>
                  <a:pt x="76838" y="0"/>
                </a:moveTo>
                <a:cubicBezTo>
                  <a:pt x="62233" y="26035"/>
                  <a:pt x="47628" y="52070"/>
                  <a:pt x="46358" y="91440"/>
                </a:cubicBezTo>
                <a:cubicBezTo>
                  <a:pt x="45088" y="130810"/>
                  <a:pt x="69218" y="186690"/>
                  <a:pt x="69218" y="236220"/>
                </a:cubicBezTo>
                <a:cubicBezTo>
                  <a:pt x="69218" y="285750"/>
                  <a:pt x="43818" y="340360"/>
                  <a:pt x="46358" y="388620"/>
                </a:cubicBezTo>
                <a:cubicBezTo>
                  <a:pt x="48898" y="436880"/>
                  <a:pt x="83188" y="491490"/>
                  <a:pt x="84458" y="525780"/>
                </a:cubicBezTo>
                <a:cubicBezTo>
                  <a:pt x="85728" y="560070"/>
                  <a:pt x="57788" y="551180"/>
                  <a:pt x="53978" y="594360"/>
                </a:cubicBezTo>
                <a:cubicBezTo>
                  <a:pt x="50168" y="637540"/>
                  <a:pt x="55248" y="727710"/>
                  <a:pt x="61598" y="784860"/>
                </a:cubicBezTo>
                <a:cubicBezTo>
                  <a:pt x="67948" y="842010"/>
                  <a:pt x="93348" y="890270"/>
                  <a:pt x="92078" y="937260"/>
                </a:cubicBezTo>
                <a:cubicBezTo>
                  <a:pt x="90808" y="984250"/>
                  <a:pt x="55248" y="1021080"/>
                  <a:pt x="53978" y="1066800"/>
                </a:cubicBezTo>
                <a:cubicBezTo>
                  <a:pt x="52708" y="1112520"/>
                  <a:pt x="83188" y="1158240"/>
                  <a:pt x="84458" y="1211580"/>
                </a:cubicBezTo>
                <a:cubicBezTo>
                  <a:pt x="85728" y="1264920"/>
                  <a:pt x="56518" y="1343660"/>
                  <a:pt x="61598" y="1386840"/>
                </a:cubicBezTo>
                <a:cubicBezTo>
                  <a:pt x="66678" y="1430020"/>
                  <a:pt x="116208" y="1445260"/>
                  <a:pt x="114938" y="1470660"/>
                </a:cubicBezTo>
                <a:cubicBezTo>
                  <a:pt x="113668" y="1496060"/>
                  <a:pt x="71758" y="1507490"/>
                  <a:pt x="53978" y="1539240"/>
                </a:cubicBezTo>
                <a:cubicBezTo>
                  <a:pt x="36198" y="1570990"/>
                  <a:pt x="6988" y="1610360"/>
                  <a:pt x="8258" y="1661160"/>
                </a:cubicBezTo>
                <a:cubicBezTo>
                  <a:pt x="9528" y="1711960"/>
                  <a:pt x="60328" y="1783080"/>
                  <a:pt x="61598" y="1844040"/>
                </a:cubicBezTo>
                <a:cubicBezTo>
                  <a:pt x="62868" y="1905000"/>
                  <a:pt x="13338" y="1960880"/>
                  <a:pt x="15878" y="2026920"/>
                </a:cubicBezTo>
                <a:cubicBezTo>
                  <a:pt x="18418" y="2092960"/>
                  <a:pt x="75568" y="2189480"/>
                  <a:pt x="76838" y="2240280"/>
                </a:cubicBezTo>
                <a:cubicBezTo>
                  <a:pt x="78108" y="2291080"/>
                  <a:pt x="36198" y="2275840"/>
                  <a:pt x="23498" y="2331720"/>
                </a:cubicBezTo>
                <a:cubicBezTo>
                  <a:pt x="10798" y="2387600"/>
                  <a:pt x="-3172" y="2493010"/>
                  <a:pt x="638" y="2575560"/>
                </a:cubicBezTo>
                <a:cubicBezTo>
                  <a:pt x="4448" y="2658110"/>
                  <a:pt x="25403" y="2742565"/>
                  <a:pt x="46358" y="2827020"/>
                </a:cubicBez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pl-PL"/>
          </a:p>
        </p:txBody>
      </p:sp>
      <p:sp>
        <p:nvSpPr>
          <p:cNvPr id="33" name="Dowolny kształt 32"/>
          <p:cNvSpPr/>
          <p:nvPr/>
        </p:nvSpPr>
        <p:spPr>
          <a:xfrm>
            <a:off x="1716645" y="1594831"/>
            <a:ext cx="93162" cy="2865120"/>
          </a:xfrm>
          <a:custGeom>
            <a:avLst/>
            <a:gdLst>
              <a:gd name="connsiteX0" fmla="*/ 46109 w 93162"/>
              <a:gd name="connsiteY0" fmla="*/ 0 h 2865120"/>
              <a:gd name="connsiteX1" fmla="*/ 389 w 93162"/>
              <a:gd name="connsiteY1" fmla="*/ 137160 h 2865120"/>
              <a:gd name="connsiteX2" fmla="*/ 68969 w 93162"/>
              <a:gd name="connsiteY2" fmla="*/ 251460 h 2865120"/>
              <a:gd name="connsiteX3" fmla="*/ 23249 w 93162"/>
              <a:gd name="connsiteY3" fmla="*/ 487680 h 2865120"/>
              <a:gd name="connsiteX4" fmla="*/ 68969 w 93162"/>
              <a:gd name="connsiteY4" fmla="*/ 624840 h 2865120"/>
              <a:gd name="connsiteX5" fmla="*/ 91829 w 93162"/>
              <a:gd name="connsiteY5" fmla="*/ 906780 h 2865120"/>
              <a:gd name="connsiteX6" fmla="*/ 30869 w 93162"/>
              <a:gd name="connsiteY6" fmla="*/ 1097280 h 2865120"/>
              <a:gd name="connsiteX7" fmla="*/ 61349 w 93162"/>
              <a:gd name="connsiteY7" fmla="*/ 1394460 h 2865120"/>
              <a:gd name="connsiteX8" fmla="*/ 30869 w 93162"/>
              <a:gd name="connsiteY8" fmla="*/ 1676400 h 2865120"/>
              <a:gd name="connsiteX9" fmla="*/ 91829 w 93162"/>
              <a:gd name="connsiteY9" fmla="*/ 1844040 h 2865120"/>
              <a:gd name="connsiteX10" fmla="*/ 15629 w 93162"/>
              <a:gd name="connsiteY10" fmla="*/ 1897380 h 2865120"/>
              <a:gd name="connsiteX11" fmla="*/ 76589 w 93162"/>
              <a:gd name="connsiteY11" fmla="*/ 2217420 h 2865120"/>
              <a:gd name="connsiteX12" fmla="*/ 53729 w 93162"/>
              <a:gd name="connsiteY12" fmla="*/ 2369820 h 2865120"/>
              <a:gd name="connsiteX13" fmla="*/ 8009 w 93162"/>
              <a:gd name="connsiteY13" fmla="*/ 2552700 h 2865120"/>
              <a:gd name="connsiteX14" fmla="*/ 30869 w 93162"/>
              <a:gd name="connsiteY14" fmla="*/ 2712720 h 2865120"/>
              <a:gd name="connsiteX15" fmla="*/ 61349 w 93162"/>
              <a:gd name="connsiteY15" fmla="*/ 2827020 h 2865120"/>
              <a:gd name="connsiteX16" fmla="*/ 389 w 93162"/>
              <a:gd name="connsiteY16" fmla="*/ 2865120 h 2865120"/>
              <a:gd name="connsiteX17" fmla="*/ 389 w 93162"/>
              <a:gd name="connsiteY17" fmla="*/ 2865120 h 2865120"/>
              <a:gd name="connsiteX18" fmla="*/ 389 w 93162"/>
              <a:gd name="connsiteY18" fmla="*/ 2865120 h 286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162" h="2865120">
                <a:moveTo>
                  <a:pt x="46109" y="0"/>
                </a:moveTo>
                <a:cubicBezTo>
                  <a:pt x="21344" y="47625"/>
                  <a:pt x="-3421" y="95250"/>
                  <a:pt x="389" y="137160"/>
                </a:cubicBezTo>
                <a:cubicBezTo>
                  <a:pt x="4199" y="179070"/>
                  <a:pt x="65159" y="193040"/>
                  <a:pt x="68969" y="251460"/>
                </a:cubicBezTo>
                <a:cubicBezTo>
                  <a:pt x="72779" y="309880"/>
                  <a:pt x="23249" y="425450"/>
                  <a:pt x="23249" y="487680"/>
                </a:cubicBezTo>
                <a:cubicBezTo>
                  <a:pt x="23249" y="549910"/>
                  <a:pt x="57539" y="554990"/>
                  <a:pt x="68969" y="624840"/>
                </a:cubicBezTo>
                <a:cubicBezTo>
                  <a:pt x="80399" y="694690"/>
                  <a:pt x="98179" y="828040"/>
                  <a:pt x="91829" y="906780"/>
                </a:cubicBezTo>
                <a:cubicBezTo>
                  <a:pt x="85479" y="985520"/>
                  <a:pt x="35949" y="1016000"/>
                  <a:pt x="30869" y="1097280"/>
                </a:cubicBezTo>
                <a:cubicBezTo>
                  <a:pt x="25789" y="1178560"/>
                  <a:pt x="61349" y="1297940"/>
                  <a:pt x="61349" y="1394460"/>
                </a:cubicBezTo>
                <a:cubicBezTo>
                  <a:pt x="61349" y="1490980"/>
                  <a:pt x="25789" y="1601470"/>
                  <a:pt x="30869" y="1676400"/>
                </a:cubicBezTo>
                <a:cubicBezTo>
                  <a:pt x="35949" y="1751330"/>
                  <a:pt x="94369" y="1807210"/>
                  <a:pt x="91829" y="1844040"/>
                </a:cubicBezTo>
                <a:cubicBezTo>
                  <a:pt x="89289" y="1880870"/>
                  <a:pt x="18169" y="1835150"/>
                  <a:pt x="15629" y="1897380"/>
                </a:cubicBezTo>
                <a:cubicBezTo>
                  <a:pt x="13089" y="1959610"/>
                  <a:pt x="70239" y="2138680"/>
                  <a:pt x="76589" y="2217420"/>
                </a:cubicBezTo>
                <a:cubicBezTo>
                  <a:pt x="82939" y="2296160"/>
                  <a:pt x="65159" y="2313940"/>
                  <a:pt x="53729" y="2369820"/>
                </a:cubicBezTo>
                <a:cubicBezTo>
                  <a:pt x="42299" y="2425700"/>
                  <a:pt x="11819" y="2495550"/>
                  <a:pt x="8009" y="2552700"/>
                </a:cubicBezTo>
                <a:cubicBezTo>
                  <a:pt x="4199" y="2609850"/>
                  <a:pt x="21979" y="2667000"/>
                  <a:pt x="30869" y="2712720"/>
                </a:cubicBezTo>
                <a:cubicBezTo>
                  <a:pt x="39759" y="2758440"/>
                  <a:pt x="66429" y="2801620"/>
                  <a:pt x="61349" y="2827020"/>
                </a:cubicBezTo>
                <a:cubicBezTo>
                  <a:pt x="56269" y="2852420"/>
                  <a:pt x="389" y="2865120"/>
                  <a:pt x="389" y="2865120"/>
                </a:cubicBezTo>
                <a:lnTo>
                  <a:pt x="389" y="2865120"/>
                </a:lnTo>
                <a:lnTo>
                  <a:pt x="389" y="2865120"/>
                </a:ln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pl-PL"/>
          </a:p>
        </p:txBody>
      </p:sp>
      <p:sp>
        <p:nvSpPr>
          <p:cNvPr id="34" name="Dowolny kształt 33"/>
          <p:cNvSpPr/>
          <p:nvPr/>
        </p:nvSpPr>
        <p:spPr>
          <a:xfrm>
            <a:off x="1862450" y="1673244"/>
            <a:ext cx="114962" cy="2827020"/>
          </a:xfrm>
          <a:custGeom>
            <a:avLst/>
            <a:gdLst>
              <a:gd name="connsiteX0" fmla="*/ 76838 w 114962"/>
              <a:gd name="connsiteY0" fmla="*/ 0 h 2827020"/>
              <a:gd name="connsiteX1" fmla="*/ 46358 w 114962"/>
              <a:gd name="connsiteY1" fmla="*/ 91440 h 2827020"/>
              <a:gd name="connsiteX2" fmla="*/ 69218 w 114962"/>
              <a:gd name="connsiteY2" fmla="*/ 236220 h 2827020"/>
              <a:gd name="connsiteX3" fmla="*/ 46358 w 114962"/>
              <a:gd name="connsiteY3" fmla="*/ 388620 h 2827020"/>
              <a:gd name="connsiteX4" fmla="*/ 84458 w 114962"/>
              <a:gd name="connsiteY4" fmla="*/ 525780 h 2827020"/>
              <a:gd name="connsiteX5" fmla="*/ 53978 w 114962"/>
              <a:gd name="connsiteY5" fmla="*/ 594360 h 2827020"/>
              <a:gd name="connsiteX6" fmla="*/ 61598 w 114962"/>
              <a:gd name="connsiteY6" fmla="*/ 784860 h 2827020"/>
              <a:gd name="connsiteX7" fmla="*/ 92078 w 114962"/>
              <a:gd name="connsiteY7" fmla="*/ 937260 h 2827020"/>
              <a:gd name="connsiteX8" fmla="*/ 53978 w 114962"/>
              <a:gd name="connsiteY8" fmla="*/ 1066800 h 2827020"/>
              <a:gd name="connsiteX9" fmla="*/ 84458 w 114962"/>
              <a:gd name="connsiteY9" fmla="*/ 1211580 h 2827020"/>
              <a:gd name="connsiteX10" fmla="*/ 61598 w 114962"/>
              <a:gd name="connsiteY10" fmla="*/ 1386840 h 2827020"/>
              <a:gd name="connsiteX11" fmla="*/ 114938 w 114962"/>
              <a:gd name="connsiteY11" fmla="*/ 1470660 h 2827020"/>
              <a:gd name="connsiteX12" fmla="*/ 53978 w 114962"/>
              <a:gd name="connsiteY12" fmla="*/ 1539240 h 2827020"/>
              <a:gd name="connsiteX13" fmla="*/ 8258 w 114962"/>
              <a:gd name="connsiteY13" fmla="*/ 1661160 h 2827020"/>
              <a:gd name="connsiteX14" fmla="*/ 61598 w 114962"/>
              <a:gd name="connsiteY14" fmla="*/ 1844040 h 2827020"/>
              <a:gd name="connsiteX15" fmla="*/ 15878 w 114962"/>
              <a:gd name="connsiteY15" fmla="*/ 2026920 h 2827020"/>
              <a:gd name="connsiteX16" fmla="*/ 76838 w 114962"/>
              <a:gd name="connsiteY16" fmla="*/ 2240280 h 2827020"/>
              <a:gd name="connsiteX17" fmla="*/ 23498 w 114962"/>
              <a:gd name="connsiteY17" fmla="*/ 2331720 h 2827020"/>
              <a:gd name="connsiteX18" fmla="*/ 638 w 114962"/>
              <a:gd name="connsiteY18" fmla="*/ 2575560 h 2827020"/>
              <a:gd name="connsiteX19" fmla="*/ 46358 w 114962"/>
              <a:gd name="connsiteY19" fmla="*/ 2827020 h 282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4962" h="2827020">
                <a:moveTo>
                  <a:pt x="76838" y="0"/>
                </a:moveTo>
                <a:cubicBezTo>
                  <a:pt x="62233" y="26035"/>
                  <a:pt x="47628" y="52070"/>
                  <a:pt x="46358" y="91440"/>
                </a:cubicBezTo>
                <a:cubicBezTo>
                  <a:pt x="45088" y="130810"/>
                  <a:pt x="69218" y="186690"/>
                  <a:pt x="69218" y="236220"/>
                </a:cubicBezTo>
                <a:cubicBezTo>
                  <a:pt x="69218" y="285750"/>
                  <a:pt x="43818" y="340360"/>
                  <a:pt x="46358" y="388620"/>
                </a:cubicBezTo>
                <a:cubicBezTo>
                  <a:pt x="48898" y="436880"/>
                  <a:pt x="83188" y="491490"/>
                  <a:pt x="84458" y="525780"/>
                </a:cubicBezTo>
                <a:cubicBezTo>
                  <a:pt x="85728" y="560070"/>
                  <a:pt x="57788" y="551180"/>
                  <a:pt x="53978" y="594360"/>
                </a:cubicBezTo>
                <a:cubicBezTo>
                  <a:pt x="50168" y="637540"/>
                  <a:pt x="55248" y="727710"/>
                  <a:pt x="61598" y="784860"/>
                </a:cubicBezTo>
                <a:cubicBezTo>
                  <a:pt x="67948" y="842010"/>
                  <a:pt x="93348" y="890270"/>
                  <a:pt x="92078" y="937260"/>
                </a:cubicBezTo>
                <a:cubicBezTo>
                  <a:pt x="90808" y="984250"/>
                  <a:pt x="55248" y="1021080"/>
                  <a:pt x="53978" y="1066800"/>
                </a:cubicBezTo>
                <a:cubicBezTo>
                  <a:pt x="52708" y="1112520"/>
                  <a:pt x="83188" y="1158240"/>
                  <a:pt x="84458" y="1211580"/>
                </a:cubicBezTo>
                <a:cubicBezTo>
                  <a:pt x="85728" y="1264920"/>
                  <a:pt x="56518" y="1343660"/>
                  <a:pt x="61598" y="1386840"/>
                </a:cubicBezTo>
                <a:cubicBezTo>
                  <a:pt x="66678" y="1430020"/>
                  <a:pt x="116208" y="1445260"/>
                  <a:pt x="114938" y="1470660"/>
                </a:cubicBezTo>
                <a:cubicBezTo>
                  <a:pt x="113668" y="1496060"/>
                  <a:pt x="71758" y="1507490"/>
                  <a:pt x="53978" y="1539240"/>
                </a:cubicBezTo>
                <a:cubicBezTo>
                  <a:pt x="36198" y="1570990"/>
                  <a:pt x="6988" y="1610360"/>
                  <a:pt x="8258" y="1661160"/>
                </a:cubicBezTo>
                <a:cubicBezTo>
                  <a:pt x="9528" y="1711960"/>
                  <a:pt x="60328" y="1783080"/>
                  <a:pt x="61598" y="1844040"/>
                </a:cubicBezTo>
                <a:cubicBezTo>
                  <a:pt x="62868" y="1905000"/>
                  <a:pt x="13338" y="1960880"/>
                  <a:pt x="15878" y="2026920"/>
                </a:cubicBezTo>
                <a:cubicBezTo>
                  <a:pt x="18418" y="2092960"/>
                  <a:pt x="75568" y="2189480"/>
                  <a:pt x="76838" y="2240280"/>
                </a:cubicBezTo>
                <a:cubicBezTo>
                  <a:pt x="78108" y="2291080"/>
                  <a:pt x="36198" y="2275840"/>
                  <a:pt x="23498" y="2331720"/>
                </a:cubicBezTo>
                <a:cubicBezTo>
                  <a:pt x="10798" y="2387600"/>
                  <a:pt x="-3172" y="2493010"/>
                  <a:pt x="638" y="2575560"/>
                </a:cubicBezTo>
                <a:cubicBezTo>
                  <a:pt x="4448" y="2658110"/>
                  <a:pt x="25403" y="2742565"/>
                  <a:pt x="46358" y="2827020"/>
                </a:cubicBez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pl-PL"/>
          </a:p>
        </p:txBody>
      </p:sp>
      <p:sp>
        <p:nvSpPr>
          <p:cNvPr id="35" name="Dowolny kształt 34"/>
          <p:cNvSpPr/>
          <p:nvPr/>
        </p:nvSpPr>
        <p:spPr>
          <a:xfrm>
            <a:off x="1434780" y="1596688"/>
            <a:ext cx="93162" cy="2865120"/>
          </a:xfrm>
          <a:custGeom>
            <a:avLst/>
            <a:gdLst>
              <a:gd name="connsiteX0" fmla="*/ 46109 w 93162"/>
              <a:gd name="connsiteY0" fmla="*/ 0 h 2865120"/>
              <a:gd name="connsiteX1" fmla="*/ 389 w 93162"/>
              <a:gd name="connsiteY1" fmla="*/ 137160 h 2865120"/>
              <a:gd name="connsiteX2" fmla="*/ 68969 w 93162"/>
              <a:gd name="connsiteY2" fmla="*/ 251460 h 2865120"/>
              <a:gd name="connsiteX3" fmla="*/ 23249 w 93162"/>
              <a:gd name="connsiteY3" fmla="*/ 487680 h 2865120"/>
              <a:gd name="connsiteX4" fmla="*/ 68969 w 93162"/>
              <a:gd name="connsiteY4" fmla="*/ 624840 h 2865120"/>
              <a:gd name="connsiteX5" fmla="*/ 91829 w 93162"/>
              <a:gd name="connsiteY5" fmla="*/ 906780 h 2865120"/>
              <a:gd name="connsiteX6" fmla="*/ 30869 w 93162"/>
              <a:gd name="connsiteY6" fmla="*/ 1097280 h 2865120"/>
              <a:gd name="connsiteX7" fmla="*/ 61349 w 93162"/>
              <a:gd name="connsiteY7" fmla="*/ 1394460 h 2865120"/>
              <a:gd name="connsiteX8" fmla="*/ 30869 w 93162"/>
              <a:gd name="connsiteY8" fmla="*/ 1676400 h 2865120"/>
              <a:gd name="connsiteX9" fmla="*/ 91829 w 93162"/>
              <a:gd name="connsiteY9" fmla="*/ 1844040 h 2865120"/>
              <a:gd name="connsiteX10" fmla="*/ 15629 w 93162"/>
              <a:gd name="connsiteY10" fmla="*/ 1897380 h 2865120"/>
              <a:gd name="connsiteX11" fmla="*/ 76589 w 93162"/>
              <a:gd name="connsiteY11" fmla="*/ 2217420 h 2865120"/>
              <a:gd name="connsiteX12" fmla="*/ 53729 w 93162"/>
              <a:gd name="connsiteY12" fmla="*/ 2369820 h 2865120"/>
              <a:gd name="connsiteX13" fmla="*/ 8009 w 93162"/>
              <a:gd name="connsiteY13" fmla="*/ 2552700 h 2865120"/>
              <a:gd name="connsiteX14" fmla="*/ 30869 w 93162"/>
              <a:gd name="connsiteY14" fmla="*/ 2712720 h 2865120"/>
              <a:gd name="connsiteX15" fmla="*/ 61349 w 93162"/>
              <a:gd name="connsiteY15" fmla="*/ 2827020 h 2865120"/>
              <a:gd name="connsiteX16" fmla="*/ 389 w 93162"/>
              <a:gd name="connsiteY16" fmla="*/ 2865120 h 2865120"/>
              <a:gd name="connsiteX17" fmla="*/ 389 w 93162"/>
              <a:gd name="connsiteY17" fmla="*/ 2865120 h 2865120"/>
              <a:gd name="connsiteX18" fmla="*/ 389 w 93162"/>
              <a:gd name="connsiteY18" fmla="*/ 2865120 h 286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162" h="2865120">
                <a:moveTo>
                  <a:pt x="46109" y="0"/>
                </a:moveTo>
                <a:cubicBezTo>
                  <a:pt x="21344" y="47625"/>
                  <a:pt x="-3421" y="95250"/>
                  <a:pt x="389" y="137160"/>
                </a:cubicBezTo>
                <a:cubicBezTo>
                  <a:pt x="4199" y="179070"/>
                  <a:pt x="65159" y="193040"/>
                  <a:pt x="68969" y="251460"/>
                </a:cubicBezTo>
                <a:cubicBezTo>
                  <a:pt x="72779" y="309880"/>
                  <a:pt x="23249" y="425450"/>
                  <a:pt x="23249" y="487680"/>
                </a:cubicBezTo>
                <a:cubicBezTo>
                  <a:pt x="23249" y="549910"/>
                  <a:pt x="57539" y="554990"/>
                  <a:pt x="68969" y="624840"/>
                </a:cubicBezTo>
                <a:cubicBezTo>
                  <a:pt x="80399" y="694690"/>
                  <a:pt x="98179" y="828040"/>
                  <a:pt x="91829" y="906780"/>
                </a:cubicBezTo>
                <a:cubicBezTo>
                  <a:pt x="85479" y="985520"/>
                  <a:pt x="35949" y="1016000"/>
                  <a:pt x="30869" y="1097280"/>
                </a:cubicBezTo>
                <a:cubicBezTo>
                  <a:pt x="25789" y="1178560"/>
                  <a:pt x="61349" y="1297940"/>
                  <a:pt x="61349" y="1394460"/>
                </a:cubicBezTo>
                <a:cubicBezTo>
                  <a:pt x="61349" y="1490980"/>
                  <a:pt x="25789" y="1601470"/>
                  <a:pt x="30869" y="1676400"/>
                </a:cubicBezTo>
                <a:cubicBezTo>
                  <a:pt x="35949" y="1751330"/>
                  <a:pt x="94369" y="1807210"/>
                  <a:pt x="91829" y="1844040"/>
                </a:cubicBezTo>
                <a:cubicBezTo>
                  <a:pt x="89289" y="1880870"/>
                  <a:pt x="18169" y="1835150"/>
                  <a:pt x="15629" y="1897380"/>
                </a:cubicBezTo>
                <a:cubicBezTo>
                  <a:pt x="13089" y="1959610"/>
                  <a:pt x="70239" y="2138680"/>
                  <a:pt x="76589" y="2217420"/>
                </a:cubicBezTo>
                <a:cubicBezTo>
                  <a:pt x="82939" y="2296160"/>
                  <a:pt x="65159" y="2313940"/>
                  <a:pt x="53729" y="2369820"/>
                </a:cubicBezTo>
                <a:cubicBezTo>
                  <a:pt x="42299" y="2425700"/>
                  <a:pt x="11819" y="2495550"/>
                  <a:pt x="8009" y="2552700"/>
                </a:cubicBezTo>
                <a:cubicBezTo>
                  <a:pt x="4199" y="2609850"/>
                  <a:pt x="21979" y="2667000"/>
                  <a:pt x="30869" y="2712720"/>
                </a:cubicBezTo>
                <a:cubicBezTo>
                  <a:pt x="39759" y="2758440"/>
                  <a:pt x="66429" y="2801620"/>
                  <a:pt x="61349" y="2827020"/>
                </a:cubicBezTo>
                <a:cubicBezTo>
                  <a:pt x="56269" y="2852420"/>
                  <a:pt x="389" y="2865120"/>
                  <a:pt x="389" y="2865120"/>
                </a:cubicBezTo>
                <a:lnTo>
                  <a:pt x="389" y="2865120"/>
                </a:lnTo>
                <a:lnTo>
                  <a:pt x="389" y="2865120"/>
                </a:ln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pl-PL"/>
          </a:p>
        </p:txBody>
      </p:sp>
      <p:sp>
        <p:nvSpPr>
          <p:cNvPr id="36" name="Dowolny kształt 35"/>
          <p:cNvSpPr/>
          <p:nvPr/>
        </p:nvSpPr>
        <p:spPr>
          <a:xfrm>
            <a:off x="1567806" y="1626566"/>
            <a:ext cx="114962" cy="2827020"/>
          </a:xfrm>
          <a:custGeom>
            <a:avLst/>
            <a:gdLst>
              <a:gd name="connsiteX0" fmla="*/ 76838 w 114962"/>
              <a:gd name="connsiteY0" fmla="*/ 0 h 2827020"/>
              <a:gd name="connsiteX1" fmla="*/ 46358 w 114962"/>
              <a:gd name="connsiteY1" fmla="*/ 91440 h 2827020"/>
              <a:gd name="connsiteX2" fmla="*/ 69218 w 114962"/>
              <a:gd name="connsiteY2" fmla="*/ 236220 h 2827020"/>
              <a:gd name="connsiteX3" fmla="*/ 46358 w 114962"/>
              <a:gd name="connsiteY3" fmla="*/ 388620 h 2827020"/>
              <a:gd name="connsiteX4" fmla="*/ 84458 w 114962"/>
              <a:gd name="connsiteY4" fmla="*/ 525780 h 2827020"/>
              <a:gd name="connsiteX5" fmla="*/ 53978 w 114962"/>
              <a:gd name="connsiteY5" fmla="*/ 594360 h 2827020"/>
              <a:gd name="connsiteX6" fmla="*/ 61598 w 114962"/>
              <a:gd name="connsiteY6" fmla="*/ 784860 h 2827020"/>
              <a:gd name="connsiteX7" fmla="*/ 92078 w 114962"/>
              <a:gd name="connsiteY7" fmla="*/ 937260 h 2827020"/>
              <a:gd name="connsiteX8" fmla="*/ 53978 w 114962"/>
              <a:gd name="connsiteY8" fmla="*/ 1066800 h 2827020"/>
              <a:gd name="connsiteX9" fmla="*/ 84458 w 114962"/>
              <a:gd name="connsiteY9" fmla="*/ 1211580 h 2827020"/>
              <a:gd name="connsiteX10" fmla="*/ 61598 w 114962"/>
              <a:gd name="connsiteY10" fmla="*/ 1386840 h 2827020"/>
              <a:gd name="connsiteX11" fmla="*/ 114938 w 114962"/>
              <a:gd name="connsiteY11" fmla="*/ 1470660 h 2827020"/>
              <a:gd name="connsiteX12" fmla="*/ 53978 w 114962"/>
              <a:gd name="connsiteY12" fmla="*/ 1539240 h 2827020"/>
              <a:gd name="connsiteX13" fmla="*/ 8258 w 114962"/>
              <a:gd name="connsiteY13" fmla="*/ 1661160 h 2827020"/>
              <a:gd name="connsiteX14" fmla="*/ 61598 w 114962"/>
              <a:gd name="connsiteY14" fmla="*/ 1844040 h 2827020"/>
              <a:gd name="connsiteX15" fmla="*/ 15878 w 114962"/>
              <a:gd name="connsiteY15" fmla="*/ 2026920 h 2827020"/>
              <a:gd name="connsiteX16" fmla="*/ 76838 w 114962"/>
              <a:gd name="connsiteY16" fmla="*/ 2240280 h 2827020"/>
              <a:gd name="connsiteX17" fmla="*/ 23498 w 114962"/>
              <a:gd name="connsiteY17" fmla="*/ 2331720 h 2827020"/>
              <a:gd name="connsiteX18" fmla="*/ 638 w 114962"/>
              <a:gd name="connsiteY18" fmla="*/ 2575560 h 2827020"/>
              <a:gd name="connsiteX19" fmla="*/ 46358 w 114962"/>
              <a:gd name="connsiteY19" fmla="*/ 2827020 h 282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4962" h="2827020">
                <a:moveTo>
                  <a:pt x="76838" y="0"/>
                </a:moveTo>
                <a:cubicBezTo>
                  <a:pt x="62233" y="26035"/>
                  <a:pt x="47628" y="52070"/>
                  <a:pt x="46358" y="91440"/>
                </a:cubicBezTo>
                <a:cubicBezTo>
                  <a:pt x="45088" y="130810"/>
                  <a:pt x="69218" y="186690"/>
                  <a:pt x="69218" y="236220"/>
                </a:cubicBezTo>
                <a:cubicBezTo>
                  <a:pt x="69218" y="285750"/>
                  <a:pt x="43818" y="340360"/>
                  <a:pt x="46358" y="388620"/>
                </a:cubicBezTo>
                <a:cubicBezTo>
                  <a:pt x="48898" y="436880"/>
                  <a:pt x="83188" y="491490"/>
                  <a:pt x="84458" y="525780"/>
                </a:cubicBezTo>
                <a:cubicBezTo>
                  <a:pt x="85728" y="560070"/>
                  <a:pt x="57788" y="551180"/>
                  <a:pt x="53978" y="594360"/>
                </a:cubicBezTo>
                <a:cubicBezTo>
                  <a:pt x="50168" y="637540"/>
                  <a:pt x="55248" y="727710"/>
                  <a:pt x="61598" y="784860"/>
                </a:cubicBezTo>
                <a:cubicBezTo>
                  <a:pt x="67948" y="842010"/>
                  <a:pt x="93348" y="890270"/>
                  <a:pt x="92078" y="937260"/>
                </a:cubicBezTo>
                <a:cubicBezTo>
                  <a:pt x="90808" y="984250"/>
                  <a:pt x="55248" y="1021080"/>
                  <a:pt x="53978" y="1066800"/>
                </a:cubicBezTo>
                <a:cubicBezTo>
                  <a:pt x="52708" y="1112520"/>
                  <a:pt x="83188" y="1158240"/>
                  <a:pt x="84458" y="1211580"/>
                </a:cubicBezTo>
                <a:cubicBezTo>
                  <a:pt x="85728" y="1264920"/>
                  <a:pt x="56518" y="1343660"/>
                  <a:pt x="61598" y="1386840"/>
                </a:cubicBezTo>
                <a:cubicBezTo>
                  <a:pt x="66678" y="1430020"/>
                  <a:pt x="116208" y="1445260"/>
                  <a:pt x="114938" y="1470660"/>
                </a:cubicBezTo>
                <a:cubicBezTo>
                  <a:pt x="113668" y="1496060"/>
                  <a:pt x="71758" y="1507490"/>
                  <a:pt x="53978" y="1539240"/>
                </a:cubicBezTo>
                <a:cubicBezTo>
                  <a:pt x="36198" y="1570990"/>
                  <a:pt x="6988" y="1610360"/>
                  <a:pt x="8258" y="1661160"/>
                </a:cubicBezTo>
                <a:cubicBezTo>
                  <a:pt x="9528" y="1711960"/>
                  <a:pt x="60328" y="1783080"/>
                  <a:pt x="61598" y="1844040"/>
                </a:cubicBezTo>
                <a:cubicBezTo>
                  <a:pt x="62868" y="1905000"/>
                  <a:pt x="13338" y="1960880"/>
                  <a:pt x="15878" y="2026920"/>
                </a:cubicBezTo>
                <a:cubicBezTo>
                  <a:pt x="18418" y="2092960"/>
                  <a:pt x="75568" y="2189480"/>
                  <a:pt x="76838" y="2240280"/>
                </a:cubicBezTo>
                <a:cubicBezTo>
                  <a:pt x="78108" y="2291080"/>
                  <a:pt x="36198" y="2275840"/>
                  <a:pt x="23498" y="2331720"/>
                </a:cubicBezTo>
                <a:cubicBezTo>
                  <a:pt x="10798" y="2387600"/>
                  <a:pt x="-3172" y="2493010"/>
                  <a:pt x="638" y="2575560"/>
                </a:cubicBezTo>
                <a:cubicBezTo>
                  <a:pt x="4448" y="2658110"/>
                  <a:pt x="25403" y="2742565"/>
                  <a:pt x="46358" y="2827020"/>
                </a:cubicBez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pl-PL"/>
          </a:p>
        </p:txBody>
      </p:sp>
      <p:sp>
        <p:nvSpPr>
          <p:cNvPr id="37" name="pole tekstowe 36"/>
          <p:cNvSpPr txBox="1"/>
          <p:nvPr/>
        </p:nvSpPr>
        <p:spPr>
          <a:xfrm>
            <a:off x="2627313" y="1979379"/>
            <a:ext cx="1294265" cy="461665"/>
          </a:xfrm>
          <a:prstGeom prst="rect">
            <a:avLst/>
          </a:prstGeom>
          <a:noFill/>
        </p:spPr>
        <p:txBody>
          <a:bodyPr wrap="none" rtlCol="0">
            <a:spAutoFit/>
          </a:bodyPr>
          <a:lstStyle/>
          <a:p>
            <a:r>
              <a:rPr lang="pl-PL" sz="2400" dirty="0" smtClean="0"/>
              <a:t>Fe(CN)</a:t>
            </a:r>
            <a:r>
              <a:rPr lang="pl-PL" sz="2400" baseline="-25000" dirty="0" smtClean="0"/>
              <a:t>6</a:t>
            </a:r>
            <a:r>
              <a:rPr lang="pl-PL" sz="2400" baseline="30000" dirty="0" smtClean="0"/>
              <a:t>3-</a:t>
            </a:r>
            <a:endParaRPr lang="pl-PL" sz="2400" baseline="-25000" dirty="0"/>
          </a:p>
        </p:txBody>
      </p:sp>
      <p:sp>
        <p:nvSpPr>
          <p:cNvPr id="69" name="pole tekstowe 68"/>
          <p:cNvSpPr txBox="1"/>
          <p:nvPr/>
        </p:nvSpPr>
        <p:spPr>
          <a:xfrm>
            <a:off x="2630637" y="3450686"/>
            <a:ext cx="1294265" cy="461665"/>
          </a:xfrm>
          <a:prstGeom prst="rect">
            <a:avLst/>
          </a:prstGeom>
          <a:noFill/>
        </p:spPr>
        <p:txBody>
          <a:bodyPr wrap="none" rtlCol="0">
            <a:spAutoFit/>
          </a:bodyPr>
          <a:lstStyle/>
          <a:p>
            <a:r>
              <a:rPr lang="pl-PL" sz="2400" dirty="0" smtClean="0"/>
              <a:t>Fe(CN)</a:t>
            </a:r>
            <a:r>
              <a:rPr lang="pl-PL" sz="2400" baseline="-25000" dirty="0" smtClean="0"/>
              <a:t>6</a:t>
            </a:r>
            <a:r>
              <a:rPr lang="pl-PL" sz="2400" baseline="30000" dirty="0"/>
              <a:t>4</a:t>
            </a:r>
            <a:r>
              <a:rPr lang="pl-PL" sz="2400" baseline="30000" dirty="0" smtClean="0"/>
              <a:t>-</a:t>
            </a:r>
            <a:endParaRPr lang="pl-PL" sz="2400" baseline="-25000" dirty="0"/>
          </a:p>
        </p:txBody>
      </p:sp>
      <p:sp>
        <p:nvSpPr>
          <p:cNvPr id="71" name="pole tekstowe 70"/>
          <p:cNvSpPr txBox="1"/>
          <p:nvPr/>
        </p:nvSpPr>
        <p:spPr>
          <a:xfrm rot="-5400000">
            <a:off x="-607267" y="2701359"/>
            <a:ext cx="2176430" cy="461665"/>
          </a:xfrm>
          <a:prstGeom prst="rect">
            <a:avLst/>
          </a:prstGeom>
          <a:noFill/>
        </p:spPr>
        <p:txBody>
          <a:bodyPr wrap="none" rtlCol="0">
            <a:spAutoFit/>
          </a:bodyPr>
          <a:lstStyle/>
          <a:p>
            <a:r>
              <a:rPr lang="pl-PL" sz="2400" dirty="0" smtClean="0"/>
              <a:t>Metal </a:t>
            </a:r>
            <a:r>
              <a:rPr lang="en-US" sz="2400" dirty="0" smtClean="0"/>
              <a:t>electrode</a:t>
            </a:r>
            <a:endParaRPr lang="en-US" sz="2400" dirty="0"/>
          </a:p>
        </p:txBody>
      </p:sp>
      <p:sp>
        <p:nvSpPr>
          <p:cNvPr id="72" name="pole tekstowe 71"/>
          <p:cNvSpPr txBox="1"/>
          <p:nvPr/>
        </p:nvSpPr>
        <p:spPr>
          <a:xfrm>
            <a:off x="1189337" y="4689140"/>
            <a:ext cx="756938" cy="461665"/>
          </a:xfrm>
          <a:prstGeom prst="rect">
            <a:avLst/>
          </a:prstGeom>
          <a:noFill/>
        </p:spPr>
        <p:txBody>
          <a:bodyPr wrap="none" rtlCol="0">
            <a:spAutoFit/>
          </a:bodyPr>
          <a:lstStyle/>
          <a:p>
            <a:r>
              <a:rPr lang="pl-PL" sz="2400" dirty="0" smtClean="0"/>
              <a:t>PEM</a:t>
            </a:r>
            <a:endParaRPr lang="pl-PL" sz="2400" dirty="0"/>
          </a:p>
        </p:txBody>
      </p:sp>
      <p:grpSp>
        <p:nvGrpSpPr>
          <p:cNvPr id="73" name="Grupa 72"/>
          <p:cNvGrpSpPr/>
          <p:nvPr/>
        </p:nvGrpSpPr>
        <p:grpSpPr>
          <a:xfrm>
            <a:off x="144842" y="6361908"/>
            <a:ext cx="2539554" cy="508619"/>
            <a:chOff x="144842" y="6361908"/>
            <a:chExt cx="2539554" cy="508619"/>
          </a:xfrm>
        </p:grpSpPr>
        <p:pic>
          <p:nvPicPr>
            <p:cNvPr id="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 name="Picture 6"/>
            <p:cNvPicPr>
              <a:picLocks noChangeAspect="1"/>
            </p:cNvPicPr>
            <p:nvPr/>
          </p:nvPicPr>
          <p:blipFill>
            <a:blip r:embed="rId6">
              <a:lum/>
              <a:alphaModFix/>
            </a:blip>
            <a:srcRect/>
            <a:stretch>
              <a:fillRect/>
            </a:stretch>
          </p:blipFill>
          <p:spPr>
            <a:xfrm>
              <a:off x="144842" y="6361908"/>
              <a:ext cx="427816" cy="469194"/>
            </a:xfrm>
            <a:prstGeom prst="rect">
              <a:avLst/>
            </a:prstGeom>
            <a:noFill/>
            <a:ln>
              <a:noFill/>
            </a:ln>
          </p:spPr>
        </p:pic>
        <p:pic>
          <p:nvPicPr>
            <p:cNvPr id="76"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2" name="Grupa 41"/>
          <p:cNvGrpSpPr/>
          <p:nvPr/>
        </p:nvGrpSpPr>
        <p:grpSpPr>
          <a:xfrm>
            <a:off x="2058795" y="1991929"/>
            <a:ext cx="648042" cy="1818797"/>
            <a:chOff x="2058795" y="1991929"/>
            <a:chExt cx="648042" cy="1818797"/>
          </a:xfrm>
        </p:grpSpPr>
        <p:sp>
          <p:nvSpPr>
            <p:cNvPr id="38" name="Strzałka zakrzywiona w prawo 37"/>
            <p:cNvSpPr/>
            <p:nvPr/>
          </p:nvSpPr>
          <p:spPr>
            <a:xfrm>
              <a:off x="2058795" y="2120201"/>
              <a:ext cx="568518" cy="1690525"/>
            </a:xfrm>
            <a:prstGeom prst="curved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l-PL">
                <a:solidFill>
                  <a:schemeClr val="tx1"/>
                </a:solidFill>
              </a:endParaRPr>
            </a:p>
          </p:txBody>
        </p:sp>
        <p:pic>
          <p:nvPicPr>
            <p:cNvPr id="12308" name="Picture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54437" y="1991929"/>
              <a:ext cx="1524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0077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0"/>
            <a:ext cx="8229600" cy="1143000"/>
          </a:xfrm>
        </p:spPr>
        <p:txBody>
          <a:bodyPr/>
          <a:lstStyle/>
          <a:p>
            <a:r>
              <a:rPr lang="pl-PL" dirty="0" smtClean="0"/>
              <a:t>AFM in </a:t>
            </a:r>
            <a:r>
              <a:rPr lang="pl-PL" dirty="0" err="1" smtClean="0"/>
              <a:t>nanobiotechnology</a:t>
            </a:r>
            <a:endParaRPr lang="pl-PL" dirty="0"/>
          </a:p>
        </p:txBody>
      </p:sp>
      <p:sp>
        <p:nvSpPr>
          <p:cNvPr id="5" name="Symbol zastępczy numeru slajdu 4"/>
          <p:cNvSpPr>
            <a:spLocks noGrp="1"/>
          </p:cNvSpPr>
          <p:nvPr>
            <p:ph type="sldNum" sz="quarter" idx="12"/>
          </p:nvPr>
        </p:nvSpPr>
        <p:spPr/>
        <p:txBody>
          <a:bodyPr/>
          <a:lstStyle/>
          <a:p>
            <a:fld id="{3DF6E4EE-2288-46CF-8D42-76D1A3DD5BAE}" type="slidenum">
              <a:rPr lang="pl-PL" smtClean="0"/>
              <a:t>14</a:t>
            </a:fld>
            <a:endParaRPr lang="pl-PL"/>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5780" y="1869934"/>
            <a:ext cx="4273015" cy="28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pole tekstowe 5"/>
          <p:cNvSpPr txBox="1"/>
          <p:nvPr/>
        </p:nvSpPr>
        <p:spPr>
          <a:xfrm>
            <a:off x="5292080" y="4849185"/>
            <a:ext cx="3600400" cy="1200329"/>
          </a:xfrm>
          <a:prstGeom prst="rect">
            <a:avLst/>
          </a:prstGeom>
          <a:noFill/>
        </p:spPr>
        <p:txBody>
          <a:bodyPr wrap="square" rtlCol="0">
            <a:spAutoFit/>
          </a:bodyPr>
          <a:lstStyle/>
          <a:p>
            <a:pPr algn="ctr"/>
            <a:r>
              <a:rPr lang="en-US" sz="2400" dirty="0" smtClean="0"/>
              <a:t>HL-60 cell coated with PEM layer deposited on filtration membrane </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8" y="1808817"/>
            <a:ext cx="4320000" cy="28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Prostokąt 6"/>
          <p:cNvSpPr/>
          <p:nvPr/>
        </p:nvSpPr>
        <p:spPr>
          <a:xfrm>
            <a:off x="358750" y="4849185"/>
            <a:ext cx="3781202" cy="830997"/>
          </a:xfrm>
          <a:prstGeom prst="rect">
            <a:avLst/>
          </a:prstGeom>
        </p:spPr>
        <p:txBody>
          <a:bodyPr wrap="square">
            <a:spAutoFit/>
          </a:bodyPr>
          <a:lstStyle/>
          <a:p>
            <a:pPr algn="ctr"/>
            <a:r>
              <a:rPr lang="en-US" sz="2400" dirty="0" smtClean="0"/>
              <a:t>HL-60 cell deposited on filtration membrane </a:t>
            </a:r>
            <a:endParaRPr lang="en-US" sz="2400" dirty="0"/>
          </a:p>
        </p:txBody>
      </p:sp>
      <p:grpSp>
        <p:nvGrpSpPr>
          <p:cNvPr id="11" name="Grupa 10"/>
          <p:cNvGrpSpPr/>
          <p:nvPr/>
        </p:nvGrpSpPr>
        <p:grpSpPr>
          <a:xfrm>
            <a:off x="144842" y="6361908"/>
            <a:ext cx="2539554" cy="508619"/>
            <a:chOff x="144842" y="6361908"/>
            <a:chExt cx="2539554" cy="508619"/>
          </a:xfrm>
        </p:grpSpPr>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p:cNvPicPr>
              <a:picLocks noChangeAspect="1"/>
            </p:cNvPicPr>
            <p:nvPr/>
          </p:nvPicPr>
          <p:blipFill>
            <a:blip r:embed="rId5">
              <a:lum/>
              <a:alphaModFix/>
            </a:blip>
            <a:srcRect/>
            <a:stretch>
              <a:fillRect/>
            </a:stretch>
          </p:blipFill>
          <p:spPr>
            <a:xfrm>
              <a:off x="144842" y="6361908"/>
              <a:ext cx="427816" cy="469194"/>
            </a:xfrm>
            <a:prstGeom prst="rect">
              <a:avLst/>
            </a:prstGeom>
            <a:noFill/>
            <a:ln>
              <a:noFill/>
            </a:ln>
          </p:spPr>
        </p:pic>
        <p:pic>
          <p:nvPicPr>
            <p:cNvPr id="1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15" name="Łącznik prostoliniowy 14"/>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16" name="Łącznik prostoliniowy 15"/>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17"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spTree>
    <p:extLst>
      <p:ext uri="{BB962C8B-B14F-4D97-AF65-F5344CB8AC3E}">
        <p14:creationId xmlns:p14="http://schemas.microsoft.com/office/powerpoint/2010/main" val="38372372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0"/>
            <a:ext cx="8229600" cy="1143000"/>
          </a:xfrm>
        </p:spPr>
        <p:txBody>
          <a:bodyPr/>
          <a:lstStyle/>
          <a:p>
            <a:r>
              <a:rPr lang="pl-PL" dirty="0" err="1" smtClean="0"/>
              <a:t>Acknowledgements</a:t>
            </a:r>
            <a:endParaRPr lang="pl-PL" dirty="0"/>
          </a:p>
        </p:txBody>
      </p:sp>
      <p:sp>
        <p:nvSpPr>
          <p:cNvPr id="3" name="Symbol zastępczy zawartości 2"/>
          <p:cNvSpPr>
            <a:spLocks noGrp="1"/>
          </p:cNvSpPr>
          <p:nvPr>
            <p:ph idx="1"/>
          </p:nvPr>
        </p:nvSpPr>
        <p:spPr>
          <a:xfrm>
            <a:off x="233518" y="1268760"/>
            <a:ext cx="8658962" cy="4525963"/>
          </a:xfrm>
        </p:spPr>
        <p:txBody>
          <a:bodyPr>
            <a:normAutofit/>
          </a:bodyPr>
          <a:lstStyle/>
          <a:p>
            <a:pPr>
              <a:lnSpc>
                <a:spcPct val="150000"/>
              </a:lnSpc>
            </a:pPr>
            <a:r>
              <a:rPr lang="en-US" sz="2400" dirty="0" smtClean="0"/>
              <a:t>Magdalena </a:t>
            </a:r>
            <a:r>
              <a:rPr lang="en-US" sz="2400" dirty="0" err="1" smtClean="0"/>
              <a:t>Borkowska</a:t>
            </a:r>
            <a:r>
              <a:rPr lang="en-US" sz="2400" dirty="0" smtClean="0"/>
              <a:t>, </a:t>
            </a:r>
            <a:r>
              <a:rPr lang="en-US" sz="2400" dirty="0" err="1" smtClean="0"/>
              <a:t>Ludomira</a:t>
            </a:r>
            <a:r>
              <a:rPr lang="en-US" sz="2400" dirty="0" smtClean="0"/>
              <a:t> </a:t>
            </a:r>
            <a:r>
              <a:rPr lang="en-US" sz="2400" dirty="0" err="1" smtClean="0"/>
              <a:t>Granicka</a:t>
            </a:r>
            <a:endParaRPr lang="en-US" sz="2400" dirty="0" smtClean="0"/>
          </a:p>
          <a:p>
            <a:pPr>
              <a:lnSpc>
                <a:spcPct val="150000"/>
              </a:lnSpc>
            </a:pPr>
            <a:r>
              <a:rPr lang="en-US" sz="2400" dirty="0" err="1" smtClean="0"/>
              <a:t>Marek</a:t>
            </a:r>
            <a:r>
              <a:rPr lang="en-US" sz="2400" dirty="0" smtClean="0"/>
              <a:t> </a:t>
            </a:r>
            <a:r>
              <a:rPr lang="en-US" sz="2400" dirty="0" err="1" smtClean="0"/>
              <a:t>Szklarczyk</a:t>
            </a:r>
            <a:endParaRPr lang="en-US" sz="2400" dirty="0" smtClean="0"/>
          </a:p>
          <a:p>
            <a:pPr marL="0" indent="0">
              <a:lnSpc>
                <a:spcPct val="150000"/>
              </a:lnSpc>
              <a:buNone/>
            </a:pPr>
            <a:r>
              <a:rPr lang="en-US" sz="2400" dirty="0" smtClean="0"/>
              <a:t>Students:</a:t>
            </a:r>
          </a:p>
          <a:p>
            <a:pPr>
              <a:lnSpc>
                <a:spcPct val="150000"/>
              </a:lnSpc>
            </a:pPr>
            <a:r>
              <a:rPr lang="en-US" sz="2400" dirty="0" err="1" smtClean="0"/>
              <a:t>Kamil</a:t>
            </a:r>
            <a:r>
              <a:rPr lang="en-US" sz="2400" dirty="0" smtClean="0"/>
              <a:t> </a:t>
            </a:r>
            <a:r>
              <a:rPr lang="en-US" sz="2400" dirty="0" err="1" smtClean="0"/>
              <a:t>Niedbała</a:t>
            </a:r>
            <a:r>
              <a:rPr lang="en-US" sz="2400" dirty="0" smtClean="0"/>
              <a:t>, Joanna </a:t>
            </a:r>
            <a:r>
              <a:rPr lang="en-US" sz="2400" dirty="0" err="1" smtClean="0"/>
              <a:t>Koprjaniuk</a:t>
            </a:r>
            <a:r>
              <a:rPr lang="en-US" sz="2400" dirty="0" smtClean="0"/>
              <a:t>, Anna Maria </a:t>
            </a:r>
            <a:r>
              <a:rPr lang="en-US" sz="2400" dirty="0" err="1" smtClean="0"/>
              <a:t>Dąbrowska</a:t>
            </a:r>
            <a:endParaRPr lang="en-US" sz="2400" dirty="0" smtClean="0"/>
          </a:p>
          <a:p>
            <a:pPr>
              <a:lnSpc>
                <a:spcPct val="150000"/>
              </a:lnSpc>
            </a:pPr>
            <a:endParaRPr lang="en-US" sz="2400" dirty="0" smtClean="0"/>
          </a:p>
          <a:p>
            <a:pPr marL="0" indent="0">
              <a:lnSpc>
                <a:spcPct val="150000"/>
              </a:lnSpc>
              <a:buNone/>
            </a:pPr>
            <a:r>
              <a:rPr lang="en-US" sz="2400" u="sng" dirty="0" smtClean="0"/>
              <a:t>Financial support</a:t>
            </a:r>
            <a:r>
              <a:rPr lang="en-US" sz="2400" dirty="0" smtClean="0"/>
              <a:t>: </a:t>
            </a:r>
            <a:r>
              <a:rPr lang="en-US" sz="2400" dirty="0" err="1" smtClean="0"/>
              <a:t>MNiSW</a:t>
            </a:r>
            <a:r>
              <a:rPr lang="en-US" sz="2400" dirty="0" smtClean="0"/>
              <a:t> Grant no. N N401 592840, University of Warsaw grant no. 501/86-DSM-100100</a:t>
            </a:r>
          </a:p>
          <a:p>
            <a:pPr marL="0" indent="0">
              <a:buNone/>
            </a:pPr>
            <a:endParaRPr lang="en-US" sz="2400" dirty="0" smtClean="0"/>
          </a:p>
          <a:p>
            <a:pPr marL="0" indent="0">
              <a:buNone/>
            </a:pPr>
            <a:endParaRPr lang="en-US" sz="2400" dirty="0" smtClean="0"/>
          </a:p>
          <a:p>
            <a:endParaRPr lang="en-US" sz="2400" dirty="0"/>
          </a:p>
        </p:txBody>
      </p:sp>
      <p:sp>
        <p:nvSpPr>
          <p:cNvPr id="5" name="Symbol zastępczy numeru slajdu 4"/>
          <p:cNvSpPr>
            <a:spLocks noGrp="1"/>
          </p:cNvSpPr>
          <p:nvPr>
            <p:ph type="sldNum" sz="quarter" idx="12"/>
          </p:nvPr>
        </p:nvSpPr>
        <p:spPr/>
        <p:txBody>
          <a:bodyPr/>
          <a:lstStyle/>
          <a:p>
            <a:fld id="{3DF6E4EE-2288-46CF-8D42-76D1A3DD5BAE}" type="slidenum">
              <a:rPr lang="pl-PL" smtClean="0"/>
              <a:t>15</a:t>
            </a:fld>
            <a:endParaRPr lang="pl-PL"/>
          </a:p>
        </p:txBody>
      </p:sp>
      <p:grpSp>
        <p:nvGrpSpPr>
          <p:cNvPr id="6" name="Grupa 5"/>
          <p:cNvGrpSpPr/>
          <p:nvPr/>
        </p:nvGrpSpPr>
        <p:grpSpPr>
          <a:xfrm>
            <a:off x="144842" y="6361908"/>
            <a:ext cx="2539554" cy="508619"/>
            <a:chOff x="144842" y="6361908"/>
            <a:chExt cx="2539554" cy="508619"/>
          </a:xfrm>
        </p:grpSpPr>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p:cNvPicPr>
            <p:nvPr/>
          </p:nvPicPr>
          <p:blipFill>
            <a:blip r:embed="rId3">
              <a:lum/>
              <a:alphaModFix/>
            </a:blip>
            <a:srcRect/>
            <a:stretch>
              <a:fillRect/>
            </a:stretch>
          </p:blipFill>
          <p:spPr>
            <a:xfrm>
              <a:off x="144842" y="6361908"/>
              <a:ext cx="427816" cy="469194"/>
            </a:xfrm>
            <a:prstGeom prst="rect">
              <a:avLst/>
            </a:prstGeom>
            <a:noFill/>
            <a:ln>
              <a:noFill/>
            </a:ln>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10" name="Łącznik prostoliniowy 9"/>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11" name="Łącznik prostoliniowy 10"/>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13"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grpSp>
        <p:nvGrpSpPr>
          <p:cNvPr id="17" name="Grupa 16"/>
          <p:cNvGrpSpPr>
            <a:grpSpLocks noChangeAspect="1"/>
          </p:cNvGrpSpPr>
          <p:nvPr/>
        </p:nvGrpSpPr>
        <p:grpSpPr>
          <a:xfrm>
            <a:off x="3167201" y="2070967"/>
            <a:ext cx="925815" cy="360000"/>
            <a:chOff x="402482" y="5272174"/>
            <a:chExt cx="1256992" cy="488777"/>
          </a:xfrm>
        </p:grpSpPr>
        <p:pic>
          <p:nvPicPr>
            <p:cNvPr id="1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0298" y="5272174"/>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
            <p:cNvPicPr>
              <a:picLocks noChangeAspect="1"/>
            </p:cNvPicPr>
            <p:nvPr/>
          </p:nvPicPr>
          <p:blipFill>
            <a:blip r:embed="rId3">
              <a:lum/>
              <a:alphaModFix/>
            </a:blip>
            <a:srcRect/>
            <a:stretch>
              <a:fillRect/>
            </a:stretch>
          </p:blipFill>
          <p:spPr>
            <a:xfrm>
              <a:off x="402482" y="5281966"/>
              <a:ext cx="427816" cy="469194"/>
            </a:xfrm>
            <a:prstGeom prst="rect">
              <a:avLst/>
            </a:prstGeom>
            <a:noFill/>
            <a:ln>
              <a:noFill/>
            </a:ln>
          </p:spPr>
        </p:pic>
      </p:grpSp>
      <p:grpSp>
        <p:nvGrpSpPr>
          <p:cNvPr id="21" name="Grupa 20"/>
          <p:cNvGrpSpPr>
            <a:grpSpLocks noChangeAspect="1"/>
          </p:cNvGrpSpPr>
          <p:nvPr/>
        </p:nvGrpSpPr>
        <p:grpSpPr>
          <a:xfrm>
            <a:off x="8102429" y="3310191"/>
            <a:ext cx="925815" cy="360000"/>
            <a:chOff x="402482" y="5272174"/>
            <a:chExt cx="1256992" cy="488777"/>
          </a:xfrm>
        </p:grpSpPr>
        <p:pic>
          <p:nvPicPr>
            <p:cNvPr id="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0298" y="5272174"/>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6"/>
            <p:cNvPicPr>
              <a:picLocks noChangeAspect="1"/>
            </p:cNvPicPr>
            <p:nvPr/>
          </p:nvPicPr>
          <p:blipFill>
            <a:blip r:embed="rId3">
              <a:lum/>
              <a:alphaModFix/>
            </a:blip>
            <a:srcRect/>
            <a:stretch>
              <a:fillRect/>
            </a:stretch>
          </p:blipFill>
          <p:spPr>
            <a:xfrm>
              <a:off x="402482" y="5281966"/>
              <a:ext cx="427816" cy="469194"/>
            </a:xfrm>
            <a:prstGeom prst="rect">
              <a:avLst/>
            </a:prstGeom>
            <a:noFill/>
            <a:ln>
              <a:noFill/>
            </a:ln>
          </p:spPr>
        </p:pic>
      </p:grpSp>
      <p:pic>
        <p:nvPicPr>
          <p:cNvPr id="24"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4354" y="1453203"/>
            <a:ext cx="85348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27424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0"/>
            <a:ext cx="8229600" cy="1143000"/>
          </a:xfrm>
        </p:spPr>
        <p:txBody>
          <a:bodyPr/>
          <a:lstStyle/>
          <a:p>
            <a:r>
              <a:rPr lang="pl-PL" dirty="0" err="1" smtClean="0"/>
              <a:t>Conclusions</a:t>
            </a:r>
            <a:endParaRPr lang="pl-PL" dirty="0"/>
          </a:p>
        </p:txBody>
      </p:sp>
      <p:sp>
        <p:nvSpPr>
          <p:cNvPr id="3" name="Symbol zastępczy zawartości 2"/>
          <p:cNvSpPr>
            <a:spLocks noGrp="1"/>
          </p:cNvSpPr>
          <p:nvPr>
            <p:ph idx="1"/>
          </p:nvPr>
        </p:nvSpPr>
        <p:spPr>
          <a:xfrm>
            <a:off x="457200" y="1268760"/>
            <a:ext cx="8229600" cy="4525963"/>
          </a:xfrm>
        </p:spPr>
        <p:txBody>
          <a:bodyPr>
            <a:normAutofit/>
          </a:bodyPr>
          <a:lstStyle/>
          <a:p>
            <a:pPr algn="just">
              <a:lnSpc>
                <a:spcPct val="150000"/>
              </a:lnSpc>
            </a:pPr>
            <a:r>
              <a:rPr lang="en-US" sz="2400" dirty="0" smtClean="0"/>
              <a:t>Atomic Force Microscopy </a:t>
            </a:r>
            <a:r>
              <a:rPr lang="pl-PL" sz="2400" dirty="0" smtClean="0"/>
              <a:t>(AFM) </a:t>
            </a:r>
            <a:r>
              <a:rPr lang="en-US" sz="2400" dirty="0" smtClean="0"/>
              <a:t>is a versatile tool for imaging </a:t>
            </a:r>
            <a:r>
              <a:rPr lang="pl-PL" sz="2400" dirty="0" smtClean="0"/>
              <a:t>in </a:t>
            </a:r>
            <a:r>
              <a:rPr lang="pl-PL" sz="2400" dirty="0" err="1" smtClean="0"/>
              <a:t>nanometer</a:t>
            </a:r>
            <a:r>
              <a:rPr lang="pl-PL" sz="2400" dirty="0" smtClean="0"/>
              <a:t> </a:t>
            </a:r>
            <a:r>
              <a:rPr lang="pl-PL" sz="2400" dirty="0" err="1" smtClean="0"/>
              <a:t>scale</a:t>
            </a:r>
            <a:r>
              <a:rPr lang="pl-PL" sz="2400" dirty="0" smtClean="0"/>
              <a:t> </a:t>
            </a:r>
            <a:r>
              <a:rPr lang="en-US" sz="2400" dirty="0" smtClean="0"/>
              <a:t>including </a:t>
            </a:r>
            <a:r>
              <a:rPr lang="pl-PL" sz="2400" dirty="0" err="1" smtClean="0"/>
              <a:t>biology</a:t>
            </a:r>
            <a:r>
              <a:rPr lang="pl-PL" sz="2400" dirty="0" smtClean="0"/>
              <a:t> and </a:t>
            </a:r>
            <a:r>
              <a:rPr lang="en-US" sz="2400" dirty="0" smtClean="0"/>
              <a:t>biotechnology objects.</a:t>
            </a:r>
          </a:p>
          <a:p>
            <a:pPr algn="just">
              <a:lnSpc>
                <a:spcPct val="150000"/>
              </a:lnSpc>
            </a:pPr>
            <a:r>
              <a:rPr lang="en-US" sz="2400" dirty="0" smtClean="0"/>
              <a:t>The morphology of various polyelectrolyte multilayers (PEM) </a:t>
            </a:r>
            <a:r>
              <a:rPr lang="pl-PL" sz="2400" dirty="0" err="1" smtClean="0"/>
              <a:t>can</a:t>
            </a:r>
            <a:r>
              <a:rPr lang="pl-PL" sz="2400" dirty="0" smtClean="0"/>
              <a:t> be </a:t>
            </a:r>
            <a:r>
              <a:rPr lang="en-US" sz="2400" dirty="0" smtClean="0"/>
              <a:t>monitored to confirm</a:t>
            </a:r>
            <a:r>
              <a:rPr lang="pl-PL" sz="2400" dirty="0" smtClean="0"/>
              <a:t> </a:t>
            </a:r>
            <a:r>
              <a:rPr lang="en-US" sz="2400" dirty="0" smtClean="0"/>
              <a:t>the surface coverage</a:t>
            </a:r>
            <a:r>
              <a:rPr lang="pl-PL" sz="2400" dirty="0" smtClean="0"/>
              <a:t>.</a:t>
            </a:r>
            <a:endParaRPr lang="en-US" sz="2400" dirty="0" smtClean="0"/>
          </a:p>
          <a:p>
            <a:pPr algn="just">
              <a:lnSpc>
                <a:spcPct val="150000"/>
              </a:lnSpc>
            </a:pPr>
            <a:r>
              <a:rPr lang="en-US" sz="2400" dirty="0" smtClean="0"/>
              <a:t>AFM-based</a:t>
            </a:r>
            <a:r>
              <a:rPr lang="pl-PL" sz="2400" dirty="0" smtClean="0"/>
              <a:t> </a:t>
            </a:r>
            <a:r>
              <a:rPr lang="en-US" sz="2400" dirty="0" smtClean="0"/>
              <a:t>method</a:t>
            </a:r>
            <a:r>
              <a:rPr lang="pl-PL" sz="2400" dirty="0" smtClean="0"/>
              <a:t> of </a:t>
            </a:r>
            <a:r>
              <a:rPr lang="en-US" sz="2400" dirty="0" smtClean="0"/>
              <a:t>nanolithography can be used to obtain the information about the thickness of PEM systems.</a:t>
            </a:r>
          </a:p>
          <a:p>
            <a:pPr algn="just"/>
            <a:endParaRPr lang="pl-PL" sz="2400" dirty="0"/>
          </a:p>
        </p:txBody>
      </p:sp>
      <p:sp>
        <p:nvSpPr>
          <p:cNvPr id="5" name="Symbol zastępczy numeru slajdu 4"/>
          <p:cNvSpPr>
            <a:spLocks noGrp="1"/>
          </p:cNvSpPr>
          <p:nvPr>
            <p:ph type="sldNum" sz="quarter" idx="12"/>
          </p:nvPr>
        </p:nvSpPr>
        <p:spPr/>
        <p:txBody>
          <a:bodyPr/>
          <a:lstStyle/>
          <a:p>
            <a:fld id="{3DF6E4EE-2288-46CF-8D42-76D1A3DD5BAE}" type="slidenum">
              <a:rPr lang="pl-PL" smtClean="0"/>
              <a:t>16</a:t>
            </a:fld>
            <a:endParaRPr lang="pl-PL" dirty="0"/>
          </a:p>
        </p:txBody>
      </p:sp>
      <p:grpSp>
        <p:nvGrpSpPr>
          <p:cNvPr id="6" name="Grupa 5"/>
          <p:cNvGrpSpPr/>
          <p:nvPr/>
        </p:nvGrpSpPr>
        <p:grpSpPr>
          <a:xfrm>
            <a:off x="144842" y="6361908"/>
            <a:ext cx="2539554" cy="508619"/>
            <a:chOff x="144842" y="6361908"/>
            <a:chExt cx="2539554" cy="508619"/>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774" y="6381750"/>
              <a:ext cx="829176" cy="48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p:cNvPicPr>
            <p:nvPr/>
          </p:nvPicPr>
          <p:blipFill>
            <a:blip r:embed="rId4">
              <a:lum/>
              <a:alphaModFix/>
            </a:blip>
            <a:srcRect/>
            <a:stretch>
              <a:fillRect/>
            </a:stretch>
          </p:blipFill>
          <p:spPr>
            <a:xfrm>
              <a:off x="144842" y="6361908"/>
              <a:ext cx="427816" cy="469194"/>
            </a:xfrm>
            <a:prstGeom prst="rect">
              <a:avLst/>
            </a:prstGeom>
            <a:noFill/>
            <a:ln>
              <a:noFill/>
            </a:ln>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613" y="6381751"/>
              <a:ext cx="1158783" cy="48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10" name="Łącznik prostoliniowy 9"/>
          <p:cNvCxnSpPr/>
          <p:nvPr/>
        </p:nvCxnSpPr>
        <p:spPr>
          <a:xfrm>
            <a:off x="215516" y="90872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cxnSp>
        <p:nvCxnSpPr>
          <p:cNvPr id="11" name="Łącznik prostoliniowy 10"/>
          <p:cNvCxnSpPr/>
          <p:nvPr/>
        </p:nvCxnSpPr>
        <p:spPr>
          <a:xfrm>
            <a:off x="233518" y="6341360"/>
            <a:ext cx="8676964" cy="0"/>
          </a:xfrm>
          <a:prstGeom prst="line">
            <a:avLst/>
          </a:prstGeom>
          <a:ln>
            <a:solidFill>
              <a:srgbClr val="3EFC24"/>
            </a:solidFill>
          </a:ln>
        </p:spPr>
        <p:style>
          <a:lnRef idx="2">
            <a:schemeClr val="accent3"/>
          </a:lnRef>
          <a:fillRef idx="0">
            <a:schemeClr val="accent3"/>
          </a:fillRef>
          <a:effectRef idx="1">
            <a:schemeClr val="accent3"/>
          </a:effectRef>
          <a:fontRef idx="minor">
            <a:schemeClr val="tx1"/>
          </a:fontRef>
        </p:style>
      </p:cxnSp>
      <p:sp>
        <p:nvSpPr>
          <p:cNvPr id="13" name="Symbol zastępczy stopki 6"/>
          <p:cNvSpPr>
            <a:spLocks noGrp="1"/>
          </p:cNvSpPr>
          <p:nvPr>
            <p:ph type="ftr" sz="quarter" idx="11"/>
          </p:nvPr>
        </p:nvSpPr>
        <p:spPr>
          <a:xfrm>
            <a:off x="3106197" y="6492875"/>
            <a:ext cx="5040146" cy="365125"/>
          </a:xfrm>
        </p:spPr>
        <p:txBody>
          <a:bodyPr/>
          <a:lstStyle/>
          <a:p>
            <a:r>
              <a:rPr lang="en-US" dirty="0" smtClean="0"/>
              <a:t>Atomic Force Microscopy (AFM) of polyelectrolyte multilayers systems</a:t>
            </a:r>
            <a:endParaRPr lang="pl-PL" dirty="0"/>
          </a:p>
        </p:txBody>
      </p:sp>
    </p:spTree>
    <p:extLst>
      <p:ext uri="{BB962C8B-B14F-4D97-AF65-F5344CB8AC3E}">
        <p14:creationId xmlns:p14="http://schemas.microsoft.com/office/powerpoint/2010/main" val="1122957747"/>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7010</TotalTime>
  <Words>779</Words>
  <Application>Microsoft Office PowerPoint</Application>
  <PresentationFormat>Pokaz na ekranie (4:3)</PresentationFormat>
  <Paragraphs>131</Paragraphs>
  <Slides>16</Slides>
  <Notes>6</Notes>
  <HiddenSlides>0</HiddenSlides>
  <MMClips>0</MMClips>
  <ScaleCrop>false</ScaleCrop>
  <HeadingPairs>
    <vt:vector size="6" baseType="variant">
      <vt:variant>
        <vt:lpstr>Motyw</vt:lpstr>
      </vt:variant>
      <vt:variant>
        <vt:i4>1</vt:i4>
      </vt:variant>
      <vt:variant>
        <vt:lpstr>Osadzone serwery OLE</vt:lpstr>
      </vt:variant>
      <vt:variant>
        <vt:i4>1</vt:i4>
      </vt:variant>
      <vt:variant>
        <vt:lpstr>Tytuły slajdów</vt:lpstr>
      </vt:variant>
      <vt:variant>
        <vt:i4>16</vt:i4>
      </vt:variant>
    </vt:vector>
  </HeadingPairs>
  <TitlesOfParts>
    <vt:vector size="18" baseType="lpstr">
      <vt:lpstr>Motyw pakietu Office</vt:lpstr>
      <vt:lpstr>Graph</vt:lpstr>
      <vt:lpstr>Atomic Force Microscopy (AFM) of polyelectrolyte multilayer systems</vt:lpstr>
      <vt:lpstr>Atomic Force Microscopy (AFM)</vt:lpstr>
      <vt:lpstr>Prezentacja programu PowerPoint</vt:lpstr>
      <vt:lpstr>AFM in biology / biotechnology</vt:lpstr>
      <vt:lpstr>Polyelectrolyte multilayers (PEM)</vt:lpstr>
      <vt:lpstr>PEM – why so interesting</vt:lpstr>
      <vt:lpstr>Atomic Force Microscopy of PEM</vt:lpstr>
      <vt:lpstr>Nanolithography of PEM</vt:lpstr>
      <vt:lpstr>Prezentacja programu PowerPoint</vt:lpstr>
      <vt:lpstr>Prezentacja programu PowerPoint</vt:lpstr>
      <vt:lpstr>Nanolithography of PEM</vt:lpstr>
      <vt:lpstr>Nanolithography of PEM</vt:lpstr>
      <vt:lpstr>Transport through the PEM</vt:lpstr>
      <vt:lpstr>AFM in nanobiotechnology</vt:lpstr>
      <vt:lpstr>Acknowledgements</vt:lpstr>
      <vt:lpstr>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Atomic Force Microscopy (AFM) of polyelectrolyte multilayers systems</dc:title>
  <dc:creator> </dc:creator>
  <cp:lastModifiedBy> </cp:lastModifiedBy>
  <cp:revision>62</cp:revision>
  <cp:lastPrinted>2012-09-07T12:22:24Z</cp:lastPrinted>
  <dcterms:created xsi:type="dcterms:W3CDTF">2012-08-22T06:13:02Z</dcterms:created>
  <dcterms:modified xsi:type="dcterms:W3CDTF">2012-09-12T10:15:07Z</dcterms:modified>
</cp:coreProperties>
</file>